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sldIdLst>
    <p:sldId id="259" r:id="rId2"/>
    <p:sldId id="261" r:id="rId3"/>
    <p:sldId id="262" r:id="rId4"/>
    <p:sldId id="263" r:id="rId5"/>
    <p:sldId id="269" r:id="rId6"/>
    <p:sldId id="264" r:id="rId7"/>
    <p:sldId id="270" r:id="rId8"/>
    <p:sldId id="265" r:id="rId9"/>
    <p:sldId id="266" r:id="rId10"/>
    <p:sldId id="267" r:id="rId11"/>
    <p:sldId id="268" r:id="rId12"/>
    <p:sldId id="271" r:id="rId13"/>
    <p:sldId id="272" r:id="rId14"/>
    <p:sldId id="273" r:id="rId15"/>
    <p:sldId id="276" r:id="rId16"/>
    <p:sldId id="277" r:id="rId17"/>
    <p:sldId id="275" r:id="rId18"/>
    <p:sldId id="278" r:id="rId19"/>
    <p:sldId id="279" r:id="rId20"/>
    <p:sldId id="280" r:id="rId21"/>
    <p:sldId id="260" r:id="rId22"/>
    <p:sldId id="282" r:id="rId23"/>
    <p:sldId id="274" r:id="rId24"/>
    <p:sldId id="281" r:id="rId25"/>
    <p:sldId id="25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90" autoAdjust="0"/>
  </p:normalViewPr>
  <p:slideViewPr>
    <p:cSldViewPr>
      <p:cViewPr varScale="1">
        <p:scale>
          <a:sx n="67" d="100"/>
          <a:sy n="67" d="100"/>
        </p:scale>
        <p:origin x="-14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29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2FA67-68A0-41D1-8AA5-1EC75221A929}" type="datetimeFigureOut">
              <a:rPr lang="ru-RU" smtClean="0"/>
              <a:pPr/>
              <a:t>26.10.2016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765DB9-E658-48B6-A023-5FA0B466122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5"/>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7"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26.10.2016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5"/>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3"/>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5"/>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7" y="434163"/>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26.10.2016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26.10.2016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26.10.2016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5"/>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26.10.2016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3"/>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4" y="930145"/>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26.10.2016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5"/>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1"/>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26.10.2016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5"/>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7"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6"/>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26.10.2016</a:t>
            </a:fld>
            <a:endParaRPr lang="ru-RU"/>
          </a:p>
        </p:txBody>
      </p:sp>
      <p:sp>
        <p:nvSpPr>
          <p:cNvPr id="18" name="Нижний колонтитул 17"/>
          <p:cNvSpPr>
            <a:spLocks noGrp="1"/>
          </p:cNvSpPr>
          <p:nvPr>
            <p:ph type="ftr" sz="quarter" idx="3"/>
          </p:nvPr>
        </p:nvSpPr>
        <p:spPr>
          <a:xfrm>
            <a:off x="6062328" y="6111876"/>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6"/>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C:\Users\hp\Desktop\earth-day-2015-april-gaylord-nelson-1920x1080.jpg"/>
          <p:cNvPicPr>
            <a:picLocks noGrp="1" noChangeAspect="1" noChangeArrowheads="1"/>
          </p:cNvPicPr>
          <p:nvPr>
            <p:ph idx="1"/>
          </p:nvPr>
        </p:nvPicPr>
        <p:blipFill>
          <a:blip r:embed="rId3" cstate="print"/>
          <a:srcRect/>
          <a:stretch>
            <a:fillRect/>
          </a:stretch>
        </p:blipFill>
        <p:spPr bwMode="auto">
          <a:xfrm>
            <a:off x="323850" y="332655"/>
            <a:ext cx="8496622" cy="6264697"/>
          </a:xfrm>
          <a:prstGeom prst="rect">
            <a:avLst/>
          </a:prstGeom>
          <a:noFill/>
        </p:spPr>
      </p:pic>
      <p:sp>
        <p:nvSpPr>
          <p:cNvPr id="5123" name="Rectangle 3"/>
          <p:cNvSpPr>
            <a:spLocks noChangeArrowheads="1"/>
          </p:cNvSpPr>
          <p:nvPr/>
        </p:nvSpPr>
        <p:spPr bwMode="auto">
          <a:xfrm>
            <a:off x="4211960" y="1888076"/>
            <a:ext cx="460851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4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Rectangle 4"/>
          <p:cNvSpPr>
            <a:spLocks noChangeArrowheads="1"/>
          </p:cNvSpPr>
          <p:nvPr/>
        </p:nvSpPr>
        <p:spPr bwMode="auto">
          <a:xfrm>
            <a:off x="3203848" y="5517232"/>
            <a:ext cx="62646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Прямоугольник 11"/>
          <p:cNvSpPr/>
          <p:nvPr/>
        </p:nvSpPr>
        <p:spPr>
          <a:xfrm>
            <a:off x="467544" y="764705"/>
            <a:ext cx="7920880" cy="35394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ru-RU"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4000" b="1" i="1"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sx="1000" sy="1000" algn="tl" rotWithShape="0">
                  <a:srgbClr val="000000"/>
                </a:outerShdw>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800" b="1" i="1" u="none" strike="noStrike" cap="none" spc="50" normalizeH="0" baseline="0" dirty="0" smtClean="0">
                <a:ln w="11430"/>
                <a:solidFill>
                  <a:schemeClr val="accent2"/>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Мусор - источник загрязнения окружающей среды</a:t>
            </a:r>
            <a:endParaRPr lang="ru-RU" sz="4800" b="1" cap="none" spc="50" dirty="0">
              <a:ln w="11430"/>
              <a:solidFill>
                <a:schemeClr val="accent2"/>
              </a:solidFill>
              <a:effectLst>
                <a:outerShdw blurRad="76200" dist="50800" dir="5400000" algn="tl" rotWithShape="0">
                  <a:srgbClr val="000000">
                    <a:alpha val="65000"/>
                  </a:srgbClr>
                </a:outerShdw>
              </a:effectLst>
            </a:endParaRPr>
          </a:p>
        </p:txBody>
      </p:sp>
      <p:sp>
        <p:nvSpPr>
          <p:cNvPr id="14" name="Прямоугольник 13"/>
          <p:cNvSpPr/>
          <p:nvPr/>
        </p:nvSpPr>
        <p:spPr>
          <a:xfrm>
            <a:off x="395536" y="4653137"/>
            <a:ext cx="8352928" cy="138499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spc="0" normalizeH="0" baseline="0" dirty="0" smtClean="0">
                <a:ln/>
                <a:solidFill>
                  <a:srgbClr val="002060"/>
                </a:solidFill>
                <a:effectLst/>
                <a:latin typeface="Times New Roman" pitchFamily="18" charset="0"/>
                <a:ea typeface="Calibri" pitchFamily="34" charset="0"/>
                <a:cs typeface="Times New Roman" pitchFamily="18" charset="0"/>
              </a:rPr>
              <a:t>Автор: </a:t>
            </a:r>
            <a:r>
              <a:rPr kumimoji="0" lang="ru-RU" sz="2800" b="1" i="1" u="none" strike="noStrike" cap="none" spc="0" normalizeH="0" baseline="0" dirty="0" err="1" smtClean="0">
                <a:ln/>
                <a:solidFill>
                  <a:srgbClr val="002060"/>
                </a:solidFill>
                <a:effectLst/>
                <a:latin typeface="Times New Roman" pitchFamily="18" charset="0"/>
                <a:ea typeface="Calibri" pitchFamily="34" charset="0"/>
                <a:cs typeface="Times New Roman" pitchFamily="18" charset="0"/>
              </a:rPr>
              <a:t>Багомаева</a:t>
            </a:r>
            <a:r>
              <a:rPr kumimoji="0" lang="ru-RU" sz="2800" b="1" i="1" u="none" strike="noStrike" cap="none" spc="0" normalizeH="0" baseline="0" dirty="0" smtClean="0">
                <a:ln/>
                <a:solidFill>
                  <a:srgbClr val="002060"/>
                </a:solidFill>
                <a:effectLst/>
                <a:latin typeface="Times New Roman" pitchFamily="18" charset="0"/>
                <a:ea typeface="Calibri" pitchFamily="34" charset="0"/>
                <a:cs typeface="Times New Roman" pitchFamily="18" charset="0"/>
              </a:rPr>
              <a:t> С.Г</a:t>
            </a:r>
            <a:r>
              <a:rPr kumimoji="0" lang="ru-RU" sz="2800" b="1" i="1" u="none" strike="noStrike" cap="none" spc="0" normalizeH="0" dirty="0" smtClean="0">
                <a:ln/>
                <a:solidFill>
                  <a:srgbClr val="002060"/>
                </a:solidFill>
                <a:effectLst/>
                <a:latin typeface="Times New Roman" pitchFamily="18" charset="0"/>
                <a:ea typeface="Calibri" pitchFamily="34" charset="0"/>
                <a:cs typeface="Times New Roman" pitchFamily="18" charset="0"/>
              </a:rPr>
              <a:t> </a:t>
            </a:r>
            <a:r>
              <a:rPr kumimoji="0" lang="ru-RU" sz="2800" b="1" i="1" u="none" strike="noStrike" cap="none" spc="0" normalizeH="0" baseline="0" dirty="0" smtClean="0">
                <a:ln/>
                <a:solidFill>
                  <a:srgbClr val="002060"/>
                </a:solidFill>
                <a:effectLst/>
                <a:latin typeface="Times New Roman" pitchFamily="18" charset="0"/>
                <a:ea typeface="Calibri" pitchFamily="34" charset="0"/>
                <a:cs typeface="Times New Roman" pitchFamily="18" charset="0"/>
              </a:rPr>
              <a:t> 8 </a:t>
            </a:r>
            <a:r>
              <a:rPr kumimoji="0" lang="ru-RU" sz="2800" b="1" i="1" u="none" strike="noStrike" cap="none" spc="0" normalizeH="0" baseline="0" dirty="0" smtClean="0">
                <a:ln/>
                <a:solidFill>
                  <a:srgbClr val="002060"/>
                </a:solidFill>
                <a:effectLst/>
                <a:latin typeface="Calibri"/>
                <a:ea typeface="Calibri" pitchFamily="34" charset="0"/>
                <a:cs typeface="Times New Roman" pitchFamily="18" charset="0"/>
              </a:rPr>
              <a:t>«</a:t>
            </a:r>
            <a:r>
              <a:rPr kumimoji="0" lang="ru-RU" sz="2800" b="1" i="1" u="none" strike="noStrike" cap="none" spc="0" normalizeH="0" baseline="0" dirty="0" smtClean="0">
                <a:ln/>
                <a:solidFill>
                  <a:srgbClr val="002060"/>
                </a:solidFill>
                <a:effectLst/>
                <a:latin typeface="Times New Roman" pitchFamily="18" charset="0"/>
                <a:ea typeface="Calibri" pitchFamily="34" charset="0"/>
                <a:cs typeface="Times New Roman" pitchFamily="18" charset="0"/>
              </a:rPr>
              <a:t>Б</a:t>
            </a:r>
            <a:r>
              <a:rPr kumimoji="0" lang="ru-RU" sz="2800" b="1" i="1" u="none" strike="noStrike" cap="none" spc="0" normalizeH="0" baseline="0" dirty="0" smtClean="0">
                <a:ln/>
                <a:solidFill>
                  <a:srgbClr val="002060"/>
                </a:solidFill>
                <a:effectLst/>
                <a:latin typeface="Calibri"/>
                <a:ea typeface="Calibri" pitchFamily="34" charset="0"/>
                <a:cs typeface="Times New Roman" pitchFamily="18" charset="0"/>
              </a:rPr>
              <a:t>»</a:t>
            </a:r>
            <a:r>
              <a:rPr kumimoji="0" lang="ru-RU" sz="2800" b="1" i="1" u="none" strike="noStrike" cap="none" spc="0" normalizeH="0" baseline="0" dirty="0" smtClean="0">
                <a:ln/>
                <a:solidFill>
                  <a:srgbClr val="002060"/>
                </a:solidFill>
                <a:effectLst/>
                <a:latin typeface="Times New Roman" pitchFamily="18" charset="0"/>
                <a:ea typeface="Calibri" pitchFamily="34" charset="0"/>
                <a:cs typeface="Times New Roman" pitchFamily="18" charset="0"/>
              </a:rPr>
              <a:t> класс МБОУ СОШ №4</a:t>
            </a:r>
            <a:r>
              <a:rPr lang="ru-RU" sz="2800" b="1" dirty="0" smtClean="0">
                <a:ln/>
                <a:solidFill>
                  <a:srgbClr val="002060"/>
                </a:solidFill>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spc="0" normalizeH="0" baseline="0" dirty="0" smtClean="0">
                <a:ln/>
                <a:solidFill>
                  <a:srgbClr val="002060"/>
                </a:solidFill>
                <a:effectLst/>
                <a:latin typeface="Times New Roman" pitchFamily="18" charset="0"/>
                <a:ea typeface="Calibri" pitchFamily="34" charset="0"/>
                <a:cs typeface="Times New Roman" pitchFamily="18" charset="0"/>
              </a:rPr>
              <a:t>Научный руководитель:  Магомедова Н.</a:t>
            </a:r>
            <a:r>
              <a:rPr kumimoji="0" lang="ru-RU" sz="2800" b="1" i="1" u="none" strike="noStrike" cap="none" spc="0" normalizeH="0" dirty="0" smtClean="0">
                <a:ln/>
                <a:solidFill>
                  <a:srgbClr val="002060"/>
                </a:solidFill>
                <a:effectLst/>
                <a:latin typeface="Times New Roman" pitchFamily="18" charset="0"/>
                <a:ea typeface="Calibri" pitchFamily="34" charset="0"/>
                <a:cs typeface="Times New Roman" pitchFamily="18" charset="0"/>
              </a:rPr>
              <a:t> Б</a:t>
            </a:r>
            <a:r>
              <a:rPr kumimoji="0" lang="ru-RU" sz="2800" b="1" i="1" u="none" strike="noStrike" cap="none" spc="0" normalizeH="0" baseline="0" dirty="0" smtClean="0">
                <a:ln/>
                <a:solidFill>
                  <a:srgbClr val="002060"/>
                </a:solidFill>
                <a:effectLst/>
                <a:latin typeface="Times New Roman" pitchFamily="18" charset="0"/>
                <a:ea typeface="Calibri" pitchFamily="34" charset="0"/>
                <a:cs typeface="Times New Roman" pitchFamily="18" charset="0"/>
              </a:rPr>
              <a:t>   учитель географии МБОУ СОШ №4</a:t>
            </a:r>
            <a:endParaRPr lang="ru-RU" sz="2800" b="1" cap="none" spc="0" dirty="0">
              <a:ln/>
              <a:solidFill>
                <a:srgbClr val="002060"/>
              </a:solidFill>
              <a:effectLst/>
            </a:endParaRPr>
          </a:p>
        </p:txBody>
      </p:sp>
      <p:sp>
        <p:nvSpPr>
          <p:cNvPr id="16" name="Прямоугольник 15"/>
          <p:cNvSpPr/>
          <p:nvPr/>
        </p:nvSpPr>
        <p:spPr>
          <a:xfrm>
            <a:off x="31591" y="836712"/>
            <a:ext cx="9080820"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kumimoji="0" lang="ru-RU" sz="3200" b="1" i="1" u="none" strike="noStrike" cap="all" spc="0" normalizeH="0" baseline="0" dirty="0" smtClean="0">
              <a:ln w="0"/>
              <a:solidFill>
                <a:srgbClr val="7030A0"/>
              </a:solidFill>
              <a:effectLst>
                <a:reflection blurRad="12700" stA="50000" endPos="50000" dist="5000" dir="5400000" sy="-100000" rotWithShape="0"/>
              </a:effectLst>
              <a:latin typeface="Times New Roman" pitchFamily="18" charset="0"/>
              <a:ea typeface="Calibri" pitchFamily="34" charset="0"/>
              <a:cs typeface="Times New Roman" pitchFamily="18" charset="0"/>
            </a:endParaRPr>
          </a:p>
          <a:p>
            <a:pPr algn="ctr"/>
            <a:r>
              <a:rPr kumimoji="0" lang="ru-RU" sz="3200" b="1" i="1" u="none" strike="noStrike" cap="all" spc="0" normalizeH="0" baseline="0" dirty="0" smtClean="0">
                <a:ln w="0"/>
                <a:solidFill>
                  <a:srgbClr val="7030A0"/>
                </a:solidFill>
                <a:effectLst>
                  <a:reflection blurRad="12700" stA="50000" endPos="50000" dist="5000" dir="5400000" sy="-100000" rotWithShape="0"/>
                </a:effectLst>
                <a:latin typeface="Times New Roman" pitchFamily="18" charset="0"/>
                <a:ea typeface="Calibri" pitchFamily="34" charset="0"/>
                <a:cs typeface="Times New Roman" pitchFamily="18" charset="0"/>
              </a:rPr>
              <a:t>Презентация на тему :</a:t>
            </a:r>
            <a:endParaRPr lang="ru-RU" sz="3200" b="1" cap="all" spc="0" dirty="0">
              <a:ln w="0"/>
              <a:solidFill>
                <a:srgbClr val="7030A0"/>
              </a:solidFill>
              <a:effectLst>
                <a:reflection blurRad="12700" stA="50000" endPos="50000" dist="5000" dir="5400000" sy="-100000" rotWithShape="0"/>
              </a:effectLst>
            </a:endParaRPr>
          </a:p>
        </p:txBody>
      </p:sp>
    </p:spTree>
  </p:cSld>
  <p:clrMapOvr>
    <a:masterClrMapping/>
  </p:clrMapOvr>
  <p:transition spd="slow" advClick="0" advTm="20000">
    <p:fad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hp\Desktop\pod_vlast_yu_musora_2013_satri_1781073.jpeg"/>
          <p:cNvPicPr>
            <a:picLocks noChangeAspect="1" noChangeArrowheads="1"/>
          </p:cNvPicPr>
          <p:nvPr/>
        </p:nvPicPr>
        <p:blipFill>
          <a:blip r:embed="rId2" cstate="print"/>
          <a:srcRect/>
          <a:stretch>
            <a:fillRect/>
          </a:stretch>
        </p:blipFill>
        <p:spPr bwMode="auto">
          <a:xfrm>
            <a:off x="323528" y="332656"/>
            <a:ext cx="8496944" cy="6192688"/>
          </a:xfrm>
          <a:prstGeom prst="rect">
            <a:avLst/>
          </a:prstGeom>
          <a:noFill/>
        </p:spPr>
      </p:pic>
      <p:sp>
        <p:nvSpPr>
          <p:cNvPr id="2" name="Заголовок 1"/>
          <p:cNvSpPr>
            <a:spLocks noGrp="1"/>
          </p:cNvSpPr>
          <p:nvPr>
            <p:ph type="title"/>
          </p:nvPr>
        </p:nvSpPr>
        <p:spPr/>
        <p:txBody>
          <a:bodyPr>
            <a:normAutofit fontScale="90000"/>
          </a:bodyPr>
          <a:lstStyle/>
          <a:p>
            <a:pPr algn="ctr"/>
            <a:r>
              <a:rPr lang="ru-RU" sz="4400" i="1" dirty="0" smtClean="0">
                <a:solidFill>
                  <a:srgbClr val="FFFF00"/>
                </a:solidFill>
                <a:latin typeface="Times New Roman" pitchFamily="18" charset="0"/>
                <a:cs typeface="Times New Roman" pitchFamily="18" charset="0"/>
              </a:rPr>
              <a:t>Мусора накопилось повсюду так много, что, если его не перерабатывать, он покроет всю планету.</a:t>
            </a:r>
            <a:r>
              <a:rPr lang="ru-RU" i="1" dirty="0" smtClean="0">
                <a:latin typeface="Times New Roman" pitchFamily="18" charset="0"/>
                <a:cs typeface="Times New Roman" pitchFamily="18" charset="0"/>
              </a:rPr>
              <a:t/>
            </a:r>
            <a:br>
              <a:rPr lang="ru-RU" i="1" dirty="0" smtClean="0">
                <a:latin typeface="Times New Roman" pitchFamily="18" charset="0"/>
                <a:cs typeface="Times New Roman" pitchFamily="18" charset="0"/>
              </a:rPr>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hp\Desktop\1466267980.jpg"/>
          <p:cNvPicPr>
            <a:picLocks noGrp="1" noChangeAspect="1" noChangeArrowheads="1"/>
          </p:cNvPicPr>
          <p:nvPr>
            <p:ph idx="1"/>
          </p:nvPr>
        </p:nvPicPr>
        <p:blipFill>
          <a:blip r:embed="rId2" cstate="print"/>
          <a:srcRect/>
          <a:stretch>
            <a:fillRect/>
          </a:stretch>
        </p:blipFill>
        <p:spPr bwMode="auto">
          <a:xfrm>
            <a:off x="395537" y="332656"/>
            <a:ext cx="8352928" cy="5832647"/>
          </a:xfrm>
          <a:prstGeom prst="rect">
            <a:avLst/>
          </a:prstGeom>
          <a:noFill/>
        </p:spPr>
      </p:pic>
      <p:sp>
        <p:nvSpPr>
          <p:cNvPr id="2" name="Заголовок 1"/>
          <p:cNvSpPr>
            <a:spLocks noGrp="1"/>
          </p:cNvSpPr>
          <p:nvPr>
            <p:ph type="title"/>
          </p:nvPr>
        </p:nvSpPr>
        <p:spPr>
          <a:xfrm>
            <a:off x="755576" y="836712"/>
            <a:ext cx="7848872" cy="2952328"/>
          </a:xfrm>
        </p:spPr>
        <p:txBody>
          <a:bodyPr>
            <a:normAutofit fontScale="90000"/>
          </a:bodyPr>
          <a:lstStyle/>
          <a:p>
            <a:pPr algn="ctr"/>
            <a:r>
              <a:rPr lang="ru-RU" sz="3200" i="1" dirty="0" smtClean="0">
                <a:solidFill>
                  <a:srgbClr val="FF0000"/>
                </a:solidFill>
              </a:rPr>
              <a:t/>
            </a:r>
            <a:br>
              <a:rPr lang="ru-RU" sz="3200" i="1" dirty="0" smtClean="0">
                <a:solidFill>
                  <a:srgbClr val="FF0000"/>
                </a:solidFill>
              </a:rPr>
            </a:br>
            <a:r>
              <a:rPr lang="ru-RU" sz="3400" i="1" dirty="0" smtClean="0">
                <a:solidFill>
                  <a:srgbClr val="FF0000"/>
                </a:solidFill>
                <a:latin typeface="Times New Roman" pitchFamily="18" charset="0"/>
                <a:cs typeface="Times New Roman" pitchFamily="18" charset="0"/>
              </a:rPr>
              <a:t>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r>
            <a:br>
              <a:rPr lang="ru-RU" sz="3400" i="1" dirty="0" smtClean="0">
                <a:solidFill>
                  <a:srgbClr val="FF0000"/>
                </a:solidFill>
                <a:latin typeface="Times New Roman" pitchFamily="18" charset="0"/>
                <a:cs typeface="Times New Roman" pitchFamily="18" charset="0"/>
              </a:rPr>
            </a:br>
            <a:r>
              <a:rPr lang="ru-RU" sz="3400" i="1" dirty="0" smtClean="0">
                <a:solidFill>
                  <a:srgbClr val="FF0000"/>
                </a:solidFill>
                <a:latin typeface="Times New Roman" pitchFamily="18" charset="0"/>
                <a:cs typeface="Times New Roman" pitchFamily="18" charset="0"/>
              </a:rPr>
              <a:t>          </a:t>
            </a:r>
            <a:r>
              <a:rPr lang="ru-RU" sz="4000" i="1" dirty="0" smtClean="0">
                <a:solidFill>
                  <a:srgbClr val="FF0000"/>
                </a:solidFill>
                <a:latin typeface="Times New Roman" pitchFamily="18" charset="0"/>
                <a:cs typeface="Times New Roman" pitchFamily="18" charset="0"/>
              </a:rPr>
              <a:t>Решением проблемы своевременного вывоза и утилизации мусора в нашем городе  занимается служба </a:t>
            </a:r>
            <a:r>
              <a:rPr lang="ru-RU" sz="4000" i="1" dirty="0" smtClean="0">
                <a:solidFill>
                  <a:srgbClr val="FFFF00"/>
                </a:solidFill>
                <a:latin typeface="Times New Roman" pitchFamily="18" charset="0"/>
                <a:cs typeface="Times New Roman" pitchFamily="18" charset="0"/>
              </a:rPr>
              <a:t>ЖКХ</a:t>
            </a:r>
            <a:r>
              <a:rPr lang="ru-RU" sz="4000" i="1" dirty="0" smtClean="0">
                <a:solidFill>
                  <a:srgbClr val="FF0000"/>
                </a:solidFill>
                <a:latin typeface="Times New Roman" pitchFamily="18" charset="0"/>
                <a:cs typeface="Times New Roman" pitchFamily="18" charset="0"/>
              </a:rPr>
              <a:t>, а точнее </a:t>
            </a:r>
            <a:r>
              <a:rPr lang="ru-RU" sz="4000" i="1" dirty="0" smtClean="0">
                <a:solidFill>
                  <a:srgbClr val="FFFF00"/>
                </a:solidFill>
                <a:latin typeface="Times New Roman" pitchFamily="18" charset="0"/>
                <a:cs typeface="Times New Roman" pitchFamily="18" charset="0"/>
              </a:rPr>
              <a:t>МБУ «Зеленый город»</a:t>
            </a:r>
            <a:r>
              <a:rPr lang="ru-RU" sz="2800" i="1" dirty="0" smtClean="0">
                <a:solidFill>
                  <a:srgbClr val="FF0000"/>
                </a:solidFill>
              </a:rPr>
              <a:t/>
            </a:r>
            <a:br>
              <a:rPr lang="ru-RU" sz="2800" i="1" dirty="0" smtClean="0">
                <a:solidFill>
                  <a:srgbClr val="FF0000"/>
                </a:solidFill>
              </a:rPr>
            </a:br>
            <a:endParaRPr lang="ru-RU" sz="2800" i="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descr="C:\Users\hp\Desktop\IMG-20161020-WA0146.jpg"/>
          <p:cNvPicPr/>
          <p:nvPr/>
        </p:nvPicPr>
        <p:blipFill>
          <a:blip r:embed="rId2" cstate="print"/>
          <a:srcRect/>
          <a:stretch>
            <a:fillRect/>
          </a:stretch>
        </p:blipFill>
        <p:spPr bwMode="auto">
          <a:xfrm>
            <a:off x="323528" y="332656"/>
            <a:ext cx="4104456" cy="2808312"/>
          </a:xfrm>
          <a:prstGeom prst="rect">
            <a:avLst/>
          </a:prstGeom>
          <a:noFill/>
          <a:ln w="9525">
            <a:noFill/>
            <a:miter lim="800000"/>
            <a:headEnd/>
            <a:tailEnd/>
          </a:ln>
        </p:spPr>
      </p:pic>
      <p:pic>
        <p:nvPicPr>
          <p:cNvPr id="5" name="Рисунок 4" descr="C:\Users\hp\Desktop\фото мусор\IMG-20161020-WA0125.jpg"/>
          <p:cNvPicPr/>
          <p:nvPr/>
        </p:nvPicPr>
        <p:blipFill>
          <a:blip r:embed="rId3" cstate="print"/>
          <a:srcRect/>
          <a:stretch>
            <a:fillRect/>
          </a:stretch>
        </p:blipFill>
        <p:spPr bwMode="auto">
          <a:xfrm>
            <a:off x="5004048" y="332656"/>
            <a:ext cx="3888432" cy="2808312"/>
          </a:xfrm>
          <a:prstGeom prst="rect">
            <a:avLst/>
          </a:prstGeom>
          <a:noFill/>
          <a:ln w="9525">
            <a:noFill/>
            <a:miter lim="800000"/>
            <a:headEnd/>
            <a:tailEnd/>
          </a:ln>
        </p:spPr>
      </p:pic>
      <p:pic>
        <p:nvPicPr>
          <p:cNvPr id="8" name="Picture 2" descr="C:\Users\hp\Desktop\мусор\фото мусор\IMG-20161020-WA0042.jpg"/>
          <p:cNvPicPr>
            <a:picLocks noChangeAspect="1" noChangeArrowheads="1"/>
          </p:cNvPicPr>
          <p:nvPr/>
        </p:nvPicPr>
        <p:blipFill>
          <a:blip r:embed="rId4" cstate="print"/>
          <a:srcRect/>
          <a:stretch>
            <a:fillRect/>
          </a:stretch>
        </p:blipFill>
        <p:spPr bwMode="auto">
          <a:xfrm>
            <a:off x="4860032" y="3573016"/>
            <a:ext cx="4032448" cy="2952327"/>
          </a:xfrm>
          <a:prstGeom prst="rect">
            <a:avLst/>
          </a:prstGeom>
          <a:noFill/>
        </p:spPr>
      </p:pic>
      <p:pic>
        <p:nvPicPr>
          <p:cNvPr id="10" name="Рисунок 9" descr="C:\Users\hp\Desktop\IMG-20161020-WA0144.jpg"/>
          <p:cNvPicPr/>
          <p:nvPr/>
        </p:nvPicPr>
        <p:blipFill>
          <a:blip r:embed="rId5" cstate="print"/>
          <a:srcRect/>
          <a:stretch>
            <a:fillRect/>
          </a:stretch>
        </p:blipFill>
        <p:spPr bwMode="auto">
          <a:xfrm>
            <a:off x="323528" y="3573016"/>
            <a:ext cx="4104456" cy="2952327"/>
          </a:xfrm>
          <a:prstGeom prst="rect">
            <a:avLst/>
          </a:prstGeom>
          <a:noFill/>
          <a:ln w="9525">
            <a:noFill/>
            <a:miter lim="800000"/>
            <a:headEnd/>
            <a:tailEnd/>
          </a:ln>
        </p:spPr>
      </p:pic>
      <p:sp>
        <p:nvSpPr>
          <p:cNvPr id="7" name="Содержимое 6"/>
          <p:cNvSpPr>
            <a:spLocks noGrp="1"/>
          </p:cNvSpPr>
          <p:nvPr>
            <p:ph idx="1"/>
          </p:nvPr>
        </p:nvSpPr>
        <p:spPr>
          <a:xfrm>
            <a:off x="323528" y="620688"/>
            <a:ext cx="9145016" cy="5040560"/>
          </a:xfrm>
        </p:spPr>
        <p:txBody>
          <a:bodyPr>
            <a:noAutofit/>
            <a:scene3d>
              <a:camera prst="isometricOffAxis1Right"/>
              <a:lightRig rig="threePt" dir="t"/>
            </a:scene3d>
          </a:bodyPr>
          <a:lstStyle/>
          <a:p>
            <a:pPr algn="ctr">
              <a:buNone/>
            </a:pPr>
            <a:r>
              <a:rPr lang="ru-RU" sz="6600" b="1" i="1" dirty="0" smtClean="0">
                <a:solidFill>
                  <a:srgbClr val="FF0000"/>
                </a:solidFill>
                <a:latin typeface="Times New Roman" pitchFamily="18" charset="0"/>
                <a:cs typeface="Times New Roman" pitchFamily="18" charset="0"/>
              </a:rPr>
              <a:t>                                     </a:t>
            </a:r>
          </a:p>
          <a:p>
            <a:pPr algn="ctr">
              <a:buNone/>
            </a:pPr>
            <a:endParaRPr lang="ru-RU" sz="6600" b="1" i="1" dirty="0" smtClean="0">
              <a:solidFill>
                <a:srgbClr val="FF0000"/>
              </a:solidFill>
              <a:latin typeface="Times New Roman" pitchFamily="18" charset="0"/>
              <a:cs typeface="Times New Roman" pitchFamily="18" charset="0"/>
            </a:endParaRPr>
          </a:p>
          <a:p>
            <a:pPr algn="ctr">
              <a:buNone/>
            </a:pPr>
            <a:r>
              <a:rPr lang="ru-RU" sz="6600" b="1" i="1" dirty="0" smtClean="0">
                <a:solidFill>
                  <a:srgbClr val="FF0000"/>
                </a:solidFill>
                <a:latin typeface="Times New Roman" pitchFamily="18" charset="0"/>
                <a:cs typeface="Times New Roman" pitchFamily="18" charset="0"/>
              </a:rPr>
              <a:t>Мусор в нашем городе</a:t>
            </a:r>
            <a:endParaRPr lang="ru-RU" sz="6600" b="1" i="1" dirty="0">
              <a:solidFill>
                <a:srgbClr val="FF0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hp\AppData\Local\Microsoft\Windows\INetCache\Content.Word\IMG-20161020-WA0147.jpg"/>
          <p:cNvPicPr>
            <a:picLocks noGrp="1"/>
          </p:cNvPicPr>
          <p:nvPr>
            <p:ph idx="1"/>
          </p:nvPr>
        </p:nvPicPr>
        <p:blipFill>
          <a:blip r:embed="rId2" cstate="print"/>
          <a:srcRect/>
          <a:stretch>
            <a:fillRect/>
          </a:stretch>
        </p:blipFill>
        <p:spPr bwMode="auto">
          <a:xfrm>
            <a:off x="4860032" y="332656"/>
            <a:ext cx="3960440" cy="3024335"/>
          </a:xfrm>
          <a:prstGeom prst="rect">
            <a:avLst/>
          </a:prstGeom>
          <a:noFill/>
          <a:ln w="9525">
            <a:noFill/>
            <a:miter lim="800000"/>
            <a:headEnd/>
            <a:tailEnd/>
          </a:ln>
        </p:spPr>
      </p:pic>
      <p:pic>
        <p:nvPicPr>
          <p:cNvPr id="9" name="Рисунок 8" descr="C:\Users\hp\Desktop\фото мусор\IMG-20161020-WA0095.jpg"/>
          <p:cNvPicPr/>
          <p:nvPr/>
        </p:nvPicPr>
        <p:blipFill>
          <a:blip r:embed="rId3" cstate="print"/>
          <a:srcRect/>
          <a:stretch>
            <a:fillRect/>
          </a:stretch>
        </p:blipFill>
        <p:spPr bwMode="auto">
          <a:xfrm>
            <a:off x="323528" y="332656"/>
            <a:ext cx="3672409" cy="3024336"/>
          </a:xfrm>
          <a:prstGeom prst="rect">
            <a:avLst/>
          </a:prstGeom>
          <a:noFill/>
          <a:ln w="9525">
            <a:noFill/>
            <a:miter lim="800000"/>
            <a:headEnd/>
            <a:tailEnd/>
          </a:ln>
        </p:spPr>
      </p:pic>
      <p:pic>
        <p:nvPicPr>
          <p:cNvPr id="45059" name="Picture 3" descr="C:\Users\hp\Desktop\мусор\фото мусор\IMG-20161020-WA0041.jpg"/>
          <p:cNvPicPr>
            <a:picLocks noChangeAspect="1" noChangeArrowheads="1"/>
          </p:cNvPicPr>
          <p:nvPr/>
        </p:nvPicPr>
        <p:blipFill>
          <a:blip r:embed="rId4" cstate="print"/>
          <a:srcRect/>
          <a:stretch>
            <a:fillRect/>
          </a:stretch>
        </p:blipFill>
        <p:spPr bwMode="auto">
          <a:xfrm>
            <a:off x="4860032" y="3573016"/>
            <a:ext cx="3960440" cy="3024336"/>
          </a:xfrm>
          <a:prstGeom prst="rect">
            <a:avLst/>
          </a:prstGeom>
          <a:noFill/>
        </p:spPr>
      </p:pic>
      <p:pic>
        <p:nvPicPr>
          <p:cNvPr id="45060" name="Picture 4" descr="C:\Users\hp\Desktop\мусор\фото мусор\IMG-20161020-WA0035.jpg"/>
          <p:cNvPicPr>
            <a:picLocks noChangeAspect="1" noChangeArrowheads="1"/>
          </p:cNvPicPr>
          <p:nvPr/>
        </p:nvPicPr>
        <p:blipFill>
          <a:blip r:embed="rId5" cstate="print"/>
          <a:srcRect/>
          <a:stretch>
            <a:fillRect/>
          </a:stretch>
        </p:blipFill>
        <p:spPr bwMode="auto">
          <a:xfrm>
            <a:off x="323528" y="3429000"/>
            <a:ext cx="3672408" cy="3096344"/>
          </a:xfrm>
          <a:prstGeom prst="rect">
            <a:avLst/>
          </a:prstGeom>
          <a:noFill/>
        </p:spPr>
      </p:pic>
      <p:sp>
        <p:nvSpPr>
          <p:cNvPr id="2" name="Заголовок 1"/>
          <p:cNvSpPr>
            <a:spLocks noGrp="1"/>
          </p:cNvSpPr>
          <p:nvPr>
            <p:ph type="title"/>
          </p:nvPr>
        </p:nvSpPr>
        <p:spPr>
          <a:xfrm>
            <a:off x="1403648" y="2060848"/>
            <a:ext cx="7319784" cy="1512168"/>
          </a:xfrm>
        </p:spPr>
        <p:txBody>
          <a:bodyPr>
            <a:normAutofit/>
          </a:bodyPr>
          <a:lstStyle/>
          <a:p>
            <a:r>
              <a:rPr lang="ru-RU" sz="5000" dirty="0" smtClean="0">
                <a:solidFill>
                  <a:srgbClr val="FFFF00"/>
                </a:solidFill>
                <a:latin typeface="Times New Roman" pitchFamily="18" charset="0"/>
                <a:cs typeface="Times New Roman" pitchFamily="18" charset="0"/>
              </a:rPr>
              <a:t>Мусор в нашем городе</a:t>
            </a:r>
            <a:endParaRPr lang="ru-RU" sz="5000" dirty="0">
              <a:solidFill>
                <a:srgbClr val="FFFF0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7107" name="Picture 3" descr="C:\Users\hp\Desktop\img11 (1).jpg"/>
          <p:cNvPicPr>
            <a:picLocks noGrp="1" noChangeAspect="1" noChangeArrowheads="1"/>
          </p:cNvPicPr>
          <p:nvPr>
            <p:ph idx="1"/>
          </p:nvPr>
        </p:nvPicPr>
        <p:blipFill>
          <a:blip r:embed="rId2" cstate="print"/>
          <a:srcRect/>
          <a:stretch>
            <a:fillRect/>
          </a:stretch>
        </p:blipFill>
        <p:spPr bwMode="auto">
          <a:xfrm>
            <a:off x="323528" y="1196752"/>
            <a:ext cx="8496944" cy="5400600"/>
          </a:xfrm>
          <a:prstGeom prst="rect">
            <a:avLst/>
          </a:prstGeom>
          <a:noFill/>
        </p:spPr>
      </p:pic>
      <p:pic>
        <p:nvPicPr>
          <p:cNvPr id="47108" name="Picture 4" descr="C:\Users\hp\Desktop\img11 (1).jpg"/>
          <p:cNvPicPr>
            <a:picLocks noChangeAspect="1" noChangeArrowheads="1"/>
          </p:cNvPicPr>
          <p:nvPr/>
        </p:nvPicPr>
        <p:blipFill>
          <a:blip r:embed="rId3" cstate="print"/>
          <a:srcRect/>
          <a:stretch>
            <a:fillRect/>
          </a:stretch>
        </p:blipFill>
        <p:spPr bwMode="auto">
          <a:xfrm>
            <a:off x="323528" y="260648"/>
            <a:ext cx="8496944" cy="12961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hp\Desktop\201308191402-201308191402-0-0-_no_copyright.jpg"/>
          <p:cNvPicPr>
            <a:picLocks noGrp="1" noChangeAspect="1" noChangeArrowheads="1"/>
          </p:cNvPicPr>
          <p:nvPr>
            <p:ph idx="1"/>
          </p:nvPr>
        </p:nvPicPr>
        <p:blipFill>
          <a:blip r:embed="rId2" cstate="print"/>
          <a:srcRect/>
          <a:stretch>
            <a:fillRect/>
          </a:stretch>
        </p:blipFill>
        <p:spPr bwMode="auto">
          <a:xfrm>
            <a:off x="323528" y="332656"/>
            <a:ext cx="8568951" cy="6192688"/>
          </a:xfrm>
          <a:prstGeom prst="rect">
            <a:avLst/>
          </a:prstGeom>
          <a:noFill/>
        </p:spPr>
      </p:pic>
      <p:sp>
        <p:nvSpPr>
          <p:cNvPr id="2" name="Заголовок 1"/>
          <p:cNvSpPr>
            <a:spLocks noGrp="1"/>
          </p:cNvSpPr>
          <p:nvPr>
            <p:ph type="title"/>
          </p:nvPr>
        </p:nvSpPr>
        <p:spPr/>
        <p:txBody>
          <a:bodyPr>
            <a:normAutofit fontScale="90000"/>
          </a:bodyPr>
          <a:lstStyle/>
          <a:p>
            <a:pPr algn="ctr"/>
            <a:r>
              <a:rPr lang="ru-RU" sz="4000" i="1" dirty="0" smtClean="0">
                <a:solidFill>
                  <a:srgbClr val="FFFF00"/>
                </a:solidFill>
                <a:latin typeface="Times New Roman" pitchFamily="18" charset="0"/>
                <a:cs typeface="Times New Roman" pitchFamily="18" charset="0"/>
              </a:rPr>
              <a:t>Семья за месяц выбрасывает 17 кг мусора. Семья состоит из 3 человек, значит, за месяц на одного человека приходится 5,66 кг мусора, а за год примерно 204 кг. </a:t>
            </a:r>
            <a:r>
              <a:rPr lang="ru-RU" i="1" dirty="0" smtClean="0">
                <a:latin typeface="Times New Roman" pitchFamily="18" charset="0"/>
                <a:cs typeface="Times New Roman" pitchFamily="18" charset="0"/>
              </a:rPr>
              <a:t/>
            </a:r>
            <a:br>
              <a:rPr lang="ru-RU" i="1" dirty="0" smtClean="0">
                <a:latin typeface="Times New Roman" pitchFamily="18" charset="0"/>
                <a:cs typeface="Times New Roman" pitchFamily="18" charset="0"/>
              </a:rPr>
            </a:b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hp\Desktop\1451481619.jpg"/>
          <p:cNvPicPr>
            <a:picLocks noGrp="1" noChangeAspect="1" noChangeArrowheads="1"/>
          </p:cNvPicPr>
          <p:nvPr>
            <p:ph idx="1"/>
          </p:nvPr>
        </p:nvPicPr>
        <p:blipFill>
          <a:blip r:embed="rId2" cstate="print"/>
          <a:srcRect/>
          <a:stretch>
            <a:fillRect/>
          </a:stretch>
        </p:blipFill>
        <p:spPr bwMode="auto">
          <a:xfrm>
            <a:off x="395536" y="404665"/>
            <a:ext cx="8352928" cy="6048672"/>
          </a:xfrm>
          <a:prstGeom prst="rect">
            <a:avLst/>
          </a:prstGeom>
          <a:noFill/>
        </p:spPr>
      </p:pic>
      <p:sp>
        <p:nvSpPr>
          <p:cNvPr id="2" name="Заголовок 1"/>
          <p:cNvSpPr>
            <a:spLocks noGrp="1"/>
          </p:cNvSpPr>
          <p:nvPr>
            <p:ph type="title"/>
          </p:nvPr>
        </p:nvSpPr>
        <p:spPr>
          <a:xfrm>
            <a:off x="502920" y="476672"/>
            <a:ext cx="8183880" cy="2664296"/>
          </a:xfrm>
        </p:spPr>
        <p:txBody>
          <a:bodyPr>
            <a:noAutofit/>
          </a:bodyPr>
          <a:lstStyle/>
          <a:p>
            <a:pPr algn="ctr"/>
            <a:r>
              <a:rPr lang="ru-RU" sz="4000" i="1" dirty="0" smtClean="0">
                <a:solidFill>
                  <a:srgbClr val="002060"/>
                </a:solidFill>
                <a:latin typeface="Times New Roman" pitchFamily="18" charset="0"/>
                <a:cs typeface="Times New Roman" pitchFamily="18" charset="0"/>
              </a:rPr>
              <a:t>Чтобы  узнать, какие  возникают  проблемы с утилизацией мусора проведено </a:t>
            </a:r>
            <a:r>
              <a:rPr lang="ru-RU" sz="4000" i="1" dirty="0" smtClean="0">
                <a:solidFill>
                  <a:schemeClr val="tx1"/>
                </a:solidFill>
                <a:latin typeface="Times New Roman" pitchFamily="18" charset="0"/>
                <a:cs typeface="Times New Roman" pitchFamily="18" charset="0"/>
              </a:rPr>
              <a:t>анкетирование</a:t>
            </a:r>
            <a:r>
              <a:rPr lang="ru-RU" sz="4000" i="1" dirty="0" smtClean="0">
                <a:solidFill>
                  <a:srgbClr val="002060"/>
                </a:solidFill>
                <a:latin typeface="Times New Roman" pitchFamily="18" charset="0"/>
                <a:cs typeface="Times New Roman" pitchFamily="18" charset="0"/>
              </a:rPr>
              <a:t> и </a:t>
            </a:r>
            <a:r>
              <a:rPr lang="ru-RU" sz="4000" i="1" dirty="0" smtClean="0">
                <a:solidFill>
                  <a:schemeClr val="tx1"/>
                </a:solidFill>
                <a:latin typeface="Times New Roman" pitchFamily="18" charset="0"/>
                <a:cs typeface="Times New Roman" pitchFamily="18" charset="0"/>
              </a:rPr>
              <a:t>социологический опрос </a:t>
            </a:r>
            <a:endParaRPr lang="ru-RU" sz="4000" i="1" dirty="0">
              <a:solidFill>
                <a:schemeClr val="tx1"/>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908720"/>
            <a:ext cx="8183880" cy="3888432"/>
          </a:xfrm>
        </p:spPr>
        <p:txBody>
          <a:bodyPr>
            <a:normAutofit/>
          </a:bodyPr>
          <a:lstStyle/>
          <a:p>
            <a:pPr algn="ctr" fontAlgn="base">
              <a:buNone/>
            </a:pPr>
            <a:r>
              <a:rPr lang="ru-RU" dirty="0" smtClean="0"/>
              <a:t>	</a:t>
            </a:r>
          </a:p>
          <a:p>
            <a:pPr algn="ctr" fontAlgn="base">
              <a:buNone/>
            </a:pPr>
            <a:endParaRPr lang="ru-RU" sz="3600" b="1" i="1" dirty="0" smtClean="0">
              <a:latin typeface="Times New Roman" pitchFamily="18" charset="0"/>
              <a:cs typeface="Times New Roman" pitchFamily="18" charset="0"/>
            </a:endParaRPr>
          </a:p>
          <a:p>
            <a:pPr algn="ctr" fontAlgn="base">
              <a:buNone/>
            </a:pPr>
            <a:endParaRPr lang="ru-RU" sz="3600" b="1" i="1" dirty="0" smtClean="0">
              <a:latin typeface="Times New Roman" pitchFamily="18" charset="0"/>
              <a:cs typeface="Times New Roman" pitchFamily="18" charset="0"/>
            </a:endParaRPr>
          </a:p>
        </p:txBody>
      </p:sp>
      <p:sp>
        <p:nvSpPr>
          <p:cNvPr id="6" name="Прямоугольник 5"/>
          <p:cNvSpPr/>
          <p:nvPr/>
        </p:nvSpPr>
        <p:spPr>
          <a:xfrm>
            <a:off x="611560" y="260648"/>
            <a:ext cx="8064896" cy="5909310"/>
          </a:xfrm>
          <a:prstGeom prst="rect">
            <a:avLst/>
          </a:prstGeom>
        </p:spPr>
        <p:txBody>
          <a:bodyPr wrap="square">
            <a:spAutoFit/>
          </a:bodyPr>
          <a:lstStyle/>
          <a:p>
            <a:pPr algn="ctr"/>
            <a:r>
              <a:rPr lang="ru-RU" sz="4000" b="1" i="1" dirty="0" smtClean="0">
                <a:latin typeface="Times New Roman" pitchFamily="18" charset="0"/>
                <a:cs typeface="Times New Roman" pitchFamily="18" charset="0"/>
              </a:rPr>
              <a:t>	</a:t>
            </a:r>
            <a:r>
              <a:rPr lang="ru-RU" sz="4000" b="1" i="1" dirty="0" smtClean="0">
                <a:solidFill>
                  <a:schemeClr val="tx2">
                    <a:lumMod val="75000"/>
                  </a:schemeClr>
                </a:solidFill>
                <a:latin typeface="Times New Roman" pitchFamily="18" charset="0"/>
                <a:cs typeface="Times New Roman" pitchFamily="18" charset="0"/>
              </a:rPr>
              <a:t>	Провели  пропаганду среди населения о вреде бытового мусора. </a:t>
            </a:r>
          </a:p>
          <a:p>
            <a:pPr algn="ctr"/>
            <a:endParaRPr lang="ru-RU" sz="4000" b="1" i="1" dirty="0" smtClean="0">
              <a:latin typeface="Times New Roman" pitchFamily="18" charset="0"/>
              <a:cs typeface="Times New Roman" pitchFamily="18" charset="0"/>
            </a:endParaRPr>
          </a:p>
          <a:p>
            <a:pPr algn="ctr"/>
            <a:endParaRPr lang="ru-RU" sz="4000" b="1" i="1" dirty="0" smtClean="0">
              <a:latin typeface="Times New Roman" pitchFamily="18" charset="0"/>
              <a:cs typeface="Times New Roman" pitchFamily="18" charset="0"/>
            </a:endParaRPr>
          </a:p>
          <a:p>
            <a:pPr algn="ctr"/>
            <a:endParaRPr lang="ru-RU" sz="4000" b="1" i="1" dirty="0" smtClean="0">
              <a:latin typeface="Times New Roman" pitchFamily="18" charset="0"/>
              <a:cs typeface="Times New Roman" pitchFamily="18" charset="0"/>
            </a:endParaRPr>
          </a:p>
          <a:p>
            <a:pPr algn="ctr"/>
            <a:endParaRPr lang="ru-RU" sz="4000" b="1" i="1" dirty="0" smtClean="0">
              <a:latin typeface="Times New Roman" pitchFamily="18" charset="0"/>
              <a:cs typeface="Times New Roman" pitchFamily="18" charset="0"/>
            </a:endParaRPr>
          </a:p>
          <a:p>
            <a:pPr algn="ctr"/>
            <a:endParaRPr lang="ru-RU" sz="4000" b="1" i="1" dirty="0" smtClean="0">
              <a:latin typeface="Times New Roman" pitchFamily="18" charset="0"/>
              <a:cs typeface="Times New Roman" pitchFamily="18" charset="0"/>
            </a:endParaRPr>
          </a:p>
          <a:p>
            <a:pPr algn="ctr"/>
            <a:endParaRPr lang="ru-RU" sz="4000" b="1" i="1" dirty="0" smtClean="0">
              <a:latin typeface="Times New Roman" pitchFamily="18" charset="0"/>
              <a:cs typeface="Times New Roman" pitchFamily="18" charset="0"/>
            </a:endParaRPr>
          </a:p>
          <a:p>
            <a:pPr algn="ctr"/>
            <a:r>
              <a:rPr lang="ru-RU" dirty="0" smtClean="0"/>
              <a:t>	</a:t>
            </a:r>
            <a:endParaRPr lang="ru-RU" dirty="0"/>
          </a:p>
        </p:txBody>
      </p:sp>
      <p:pic>
        <p:nvPicPr>
          <p:cNvPr id="10" name="Рисунок 9" descr="C:\Users\hp\Desktop\IMG-20161020-WA0136.jpg"/>
          <p:cNvPicPr/>
          <p:nvPr/>
        </p:nvPicPr>
        <p:blipFill>
          <a:blip r:embed="rId2" cstate="print"/>
          <a:srcRect/>
          <a:stretch>
            <a:fillRect/>
          </a:stretch>
        </p:blipFill>
        <p:spPr bwMode="auto">
          <a:xfrm>
            <a:off x="395536" y="2348880"/>
            <a:ext cx="3744416" cy="4176464"/>
          </a:xfrm>
          <a:prstGeom prst="rect">
            <a:avLst/>
          </a:prstGeom>
          <a:noFill/>
          <a:ln w="9525">
            <a:noFill/>
            <a:miter lim="800000"/>
            <a:headEnd/>
            <a:tailEnd/>
          </a:ln>
        </p:spPr>
      </p:pic>
      <p:pic>
        <p:nvPicPr>
          <p:cNvPr id="11" name="Рисунок 10" descr="C:\Users\hp\Desktop\IMG-20161020-WA0137.jpg"/>
          <p:cNvPicPr/>
          <p:nvPr/>
        </p:nvPicPr>
        <p:blipFill>
          <a:blip r:embed="rId3" cstate="print"/>
          <a:srcRect/>
          <a:stretch>
            <a:fillRect/>
          </a:stretch>
        </p:blipFill>
        <p:spPr bwMode="auto">
          <a:xfrm>
            <a:off x="5076056" y="2348880"/>
            <a:ext cx="3528392" cy="410445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2920" y="530352"/>
            <a:ext cx="4141088" cy="1458488"/>
          </a:xfrm>
        </p:spPr>
        <p:txBody>
          <a:bodyPr>
            <a:noAutofit/>
          </a:bodyPr>
          <a:lstStyle/>
          <a:p>
            <a:pPr>
              <a:buNone/>
            </a:pPr>
            <a:r>
              <a:rPr lang="ru-RU" sz="4400" b="1" i="1" dirty="0" smtClean="0">
                <a:solidFill>
                  <a:srgbClr val="0070C0"/>
                </a:solidFill>
                <a:latin typeface="Times New Roman" pitchFamily="18" charset="0"/>
                <a:cs typeface="Times New Roman" pitchFamily="18" charset="0"/>
              </a:rPr>
              <a:t>   Развесили  листовки.</a:t>
            </a:r>
            <a:endParaRPr lang="ru-RU" sz="4400" dirty="0">
              <a:solidFill>
                <a:srgbClr val="0070C0"/>
              </a:solidFill>
            </a:endParaRPr>
          </a:p>
        </p:txBody>
      </p:sp>
      <p:pic>
        <p:nvPicPr>
          <p:cNvPr id="6" name="Рисунок 5" descr="C:\Users\hp\Desktop\фото мусор\IMG-20161020-WA0018.jpg"/>
          <p:cNvPicPr/>
          <p:nvPr/>
        </p:nvPicPr>
        <p:blipFill>
          <a:blip r:embed="rId2" cstate="print"/>
          <a:srcRect/>
          <a:stretch>
            <a:fillRect/>
          </a:stretch>
        </p:blipFill>
        <p:spPr bwMode="auto">
          <a:xfrm>
            <a:off x="467544" y="2276872"/>
            <a:ext cx="3600400" cy="4248472"/>
          </a:xfrm>
          <a:prstGeom prst="rect">
            <a:avLst/>
          </a:prstGeom>
          <a:noFill/>
          <a:ln w="9525">
            <a:noFill/>
            <a:miter lim="800000"/>
            <a:headEnd/>
            <a:tailEnd/>
          </a:ln>
        </p:spPr>
      </p:pic>
      <p:pic>
        <p:nvPicPr>
          <p:cNvPr id="7" name="Рисунок 6" descr="C:\Users\hp\Desktop\фото мусор\IMG-20161020-WA0012.jpg"/>
          <p:cNvPicPr/>
          <p:nvPr/>
        </p:nvPicPr>
        <p:blipFill>
          <a:blip r:embed="rId3" cstate="print"/>
          <a:srcRect/>
          <a:stretch>
            <a:fillRect/>
          </a:stretch>
        </p:blipFill>
        <p:spPr bwMode="auto">
          <a:xfrm>
            <a:off x="4427984" y="3429000"/>
            <a:ext cx="4392488" cy="3096344"/>
          </a:xfrm>
          <a:prstGeom prst="rect">
            <a:avLst/>
          </a:prstGeom>
          <a:noFill/>
          <a:ln w="9525">
            <a:noFill/>
            <a:miter lim="800000"/>
            <a:headEnd/>
            <a:tailEnd/>
          </a:ln>
        </p:spPr>
      </p:pic>
      <p:pic>
        <p:nvPicPr>
          <p:cNvPr id="8" name="Рисунок 7" descr="C:\Users\hp\Desktop\фото мусор\IMG-20161020-WA0006.jpg"/>
          <p:cNvPicPr/>
          <p:nvPr/>
        </p:nvPicPr>
        <p:blipFill>
          <a:blip r:embed="rId4" cstate="print"/>
          <a:srcRect/>
          <a:stretch>
            <a:fillRect/>
          </a:stretch>
        </p:blipFill>
        <p:spPr bwMode="auto">
          <a:xfrm>
            <a:off x="4427984" y="476672"/>
            <a:ext cx="4392488" cy="273630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2920" y="188640"/>
            <a:ext cx="8183880" cy="2160240"/>
          </a:xfrm>
        </p:spPr>
        <p:txBody>
          <a:bodyPr>
            <a:normAutofit/>
          </a:bodyPr>
          <a:lstStyle/>
          <a:p>
            <a:pPr algn="ctr">
              <a:buNone/>
            </a:pPr>
            <a:r>
              <a:rPr lang="ru-RU" sz="4000" b="1" i="1" dirty="0" smtClean="0">
                <a:latin typeface="Times New Roman" pitchFamily="18" charset="0"/>
                <a:cs typeface="Times New Roman" pitchFamily="18" charset="0"/>
              </a:rPr>
              <a:t>	</a:t>
            </a:r>
            <a:r>
              <a:rPr lang="ru-RU" sz="3600" b="1" i="1" dirty="0" smtClean="0">
                <a:latin typeface="Times New Roman" pitchFamily="18" charset="0"/>
                <a:cs typeface="Times New Roman" pitchFamily="18" charset="0"/>
              </a:rPr>
              <a:t>Проделки из бросового материала   на тему:                                                  «Вторая жизнь вещей»</a:t>
            </a:r>
            <a:endParaRPr lang="ru-RU" sz="3600" b="1" i="1" dirty="0">
              <a:latin typeface="Times New Roman" pitchFamily="18" charset="0"/>
              <a:cs typeface="Times New Roman" pitchFamily="18" charset="0"/>
            </a:endParaRPr>
          </a:p>
        </p:txBody>
      </p:sp>
      <p:pic>
        <p:nvPicPr>
          <p:cNvPr id="51202" name="Picture 2" descr="C:\Users\hp\Desktop\мусор\фото мусор\IMG-20161020-WA0047.jpg"/>
          <p:cNvPicPr>
            <a:picLocks noChangeAspect="1" noChangeArrowheads="1"/>
          </p:cNvPicPr>
          <p:nvPr/>
        </p:nvPicPr>
        <p:blipFill>
          <a:blip r:embed="rId2" cstate="print"/>
          <a:srcRect/>
          <a:stretch>
            <a:fillRect/>
          </a:stretch>
        </p:blipFill>
        <p:spPr bwMode="auto">
          <a:xfrm>
            <a:off x="467544" y="2420888"/>
            <a:ext cx="3744416" cy="3960440"/>
          </a:xfrm>
          <a:prstGeom prst="rect">
            <a:avLst/>
          </a:prstGeom>
          <a:noFill/>
        </p:spPr>
      </p:pic>
      <p:pic>
        <p:nvPicPr>
          <p:cNvPr id="51203" name="Picture 3" descr="C:\Users\hp\Desktop\мусор\фото мусор\IMG-20161020-WA0108.jpg"/>
          <p:cNvPicPr>
            <a:picLocks noChangeAspect="1" noChangeArrowheads="1"/>
          </p:cNvPicPr>
          <p:nvPr/>
        </p:nvPicPr>
        <p:blipFill>
          <a:blip r:embed="rId3" cstate="print"/>
          <a:srcRect/>
          <a:stretch>
            <a:fillRect/>
          </a:stretch>
        </p:blipFill>
        <p:spPr bwMode="auto">
          <a:xfrm>
            <a:off x="4572000" y="2420888"/>
            <a:ext cx="4104456" cy="39604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C:\Users\hp\Desktop\11696333.jpg"/>
          <p:cNvPicPr>
            <a:picLocks noChangeAspect="1" noChangeArrowheads="1"/>
          </p:cNvPicPr>
          <p:nvPr/>
        </p:nvPicPr>
        <p:blipFill>
          <a:blip r:embed="rId2" cstate="print"/>
          <a:srcRect/>
          <a:stretch>
            <a:fillRect/>
          </a:stretch>
        </p:blipFill>
        <p:spPr bwMode="auto">
          <a:xfrm>
            <a:off x="323528" y="2738438"/>
            <a:ext cx="8496944" cy="1381125"/>
          </a:xfrm>
          <a:prstGeom prst="rect">
            <a:avLst/>
          </a:prstGeom>
          <a:noFill/>
        </p:spPr>
      </p:pic>
      <p:pic>
        <p:nvPicPr>
          <p:cNvPr id="33797" name="Picture 5" descr="C:\Users\hp\Desktop\5623ae5b9e2e3.jpg"/>
          <p:cNvPicPr>
            <a:picLocks noChangeAspect="1" noChangeArrowheads="1"/>
          </p:cNvPicPr>
          <p:nvPr/>
        </p:nvPicPr>
        <p:blipFill>
          <a:blip r:embed="rId3" cstate="print"/>
          <a:srcRect/>
          <a:stretch>
            <a:fillRect/>
          </a:stretch>
        </p:blipFill>
        <p:spPr bwMode="auto">
          <a:xfrm>
            <a:off x="251521" y="188640"/>
            <a:ext cx="8568952" cy="6408712"/>
          </a:xfrm>
          <a:prstGeom prst="rect">
            <a:avLst/>
          </a:prstGeom>
          <a:noFill/>
        </p:spPr>
      </p:pic>
      <p:sp>
        <p:nvSpPr>
          <p:cNvPr id="2" name="Заголовок 1"/>
          <p:cNvSpPr>
            <a:spLocks noGrp="1"/>
          </p:cNvSpPr>
          <p:nvPr>
            <p:ph type="title"/>
          </p:nvPr>
        </p:nvSpPr>
        <p:spPr>
          <a:xfrm>
            <a:off x="467544" y="332656"/>
            <a:ext cx="8183880" cy="1008112"/>
          </a:xfrm>
        </p:spPr>
        <p:txBody>
          <a:bodyPr>
            <a:normAutofit/>
          </a:bodyPr>
          <a:lstStyle/>
          <a:p>
            <a:pPr algn="ctr"/>
            <a:r>
              <a:rPr lang="ru-RU" sz="4000" dirty="0" smtClean="0">
                <a:solidFill>
                  <a:srgbClr val="C00000"/>
                </a:solidFill>
                <a:latin typeface="Times New Roman" pitchFamily="18" charset="0"/>
                <a:cs typeface="Times New Roman" pitchFamily="18" charset="0"/>
              </a:rPr>
              <a:t>Актуальность проекта</a:t>
            </a:r>
            <a:endParaRPr lang="ru-RU" sz="4000" dirty="0">
              <a:solidFill>
                <a:srgbClr val="C00000"/>
              </a:solidFill>
              <a:latin typeface="Times New Roman" pitchFamily="18" charset="0"/>
              <a:cs typeface="Times New Roman" pitchFamily="18" charset="0"/>
            </a:endParaRPr>
          </a:p>
        </p:txBody>
      </p:sp>
      <p:sp>
        <p:nvSpPr>
          <p:cNvPr id="7" name="Содержимое 6"/>
          <p:cNvSpPr>
            <a:spLocks noGrp="1"/>
          </p:cNvSpPr>
          <p:nvPr>
            <p:ph idx="1"/>
          </p:nvPr>
        </p:nvSpPr>
        <p:spPr>
          <a:xfrm>
            <a:off x="-252536" y="1412776"/>
            <a:ext cx="9145016" cy="4824536"/>
          </a:xfrm>
        </p:spPr>
        <p:txBody>
          <a:bodyPr>
            <a:noAutofit/>
          </a:bodyPr>
          <a:lstStyle/>
          <a:p>
            <a:pPr algn="ctr">
              <a:buNone/>
            </a:pPr>
            <a:r>
              <a:rPr lang="ru-RU" sz="2200" dirty="0" smtClean="0">
                <a:solidFill>
                  <a:schemeClr val="accent3">
                    <a:lumMod val="75000"/>
                  </a:schemeClr>
                </a:solidFill>
                <a:latin typeface="Times New Roman" pitchFamily="18" charset="0"/>
                <a:cs typeface="Times New Roman" pitchFamily="18" charset="0"/>
              </a:rPr>
              <a:t>		</a:t>
            </a:r>
            <a:r>
              <a:rPr lang="ru-RU" sz="2400" dirty="0" smtClean="0">
                <a:solidFill>
                  <a:schemeClr val="accent3">
                    <a:lumMod val="75000"/>
                  </a:schemeClr>
                </a:solidFill>
                <a:latin typeface="Times New Roman" pitchFamily="18" charset="0"/>
                <a:cs typeface="Times New Roman" pitchFamily="18" charset="0"/>
              </a:rPr>
              <a:t>В последние два десятилетия во всем мире обострились проблемы, связанные с состоянием окружающей среды. Охрана окружающей среды носит глобальный характер. Используя природные богатства, человечество возвращает природе огромное количество отходов. Человечество, получая необходимые продукты, товары, энергию, неизбежно производит сотни тысяч тонн вредных веществ и отходов, которые попадают в атмосферу, водоёмы, почву. Это никак не красит наш родной город. Огромные горы лежалого мусора- это реальная угроза здоровью жителей. Я решила узнать, что можно сделать, чтобы на улицах не было столько мусора? Так возникла тема  моего исследования.</a:t>
            </a:r>
            <a:endParaRPr lang="ru-RU" sz="2400" dirty="0">
              <a:solidFill>
                <a:schemeClr val="accent3">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hp\Desktop\мусор\фото мусор\IMG-20161020-WA0046.jpg"/>
          <p:cNvPicPr>
            <a:picLocks noGrp="1" noChangeAspect="1" noChangeArrowheads="1"/>
          </p:cNvPicPr>
          <p:nvPr>
            <p:ph idx="1"/>
          </p:nvPr>
        </p:nvPicPr>
        <p:blipFill>
          <a:blip r:embed="rId2" cstate="print"/>
          <a:srcRect/>
          <a:stretch>
            <a:fillRect/>
          </a:stretch>
        </p:blipFill>
        <p:spPr bwMode="auto">
          <a:xfrm>
            <a:off x="467544" y="476672"/>
            <a:ext cx="3384376" cy="2986214"/>
          </a:xfrm>
          <a:prstGeom prst="rect">
            <a:avLst/>
          </a:prstGeom>
          <a:noFill/>
        </p:spPr>
      </p:pic>
      <p:pic>
        <p:nvPicPr>
          <p:cNvPr id="52226" name="Picture 2" descr="C:\Users\hp\Desktop\мусор\фото мусор\IMG-20161020-WA0058.jpg"/>
          <p:cNvPicPr>
            <a:picLocks noChangeAspect="1" noChangeArrowheads="1"/>
          </p:cNvPicPr>
          <p:nvPr/>
        </p:nvPicPr>
        <p:blipFill>
          <a:blip r:embed="rId3" cstate="print"/>
          <a:srcRect/>
          <a:stretch>
            <a:fillRect/>
          </a:stretch>
        </p:blipFill>
        <p:spPr bwMode="auto">
          <a:xfrm>
            <a:off x="2771800" y="3501008"/>
            <a:ext cx="3600400" cy="3000333"/>
          </a:xfrm>
          <a:prstGeom prst="rect">
            <a:avLst/>
          </a:prstGeom>
          <a:noFill/>
        </p:spPr>
      </p:pic>
      <p:pic>
        <p:nvPicPr>
          <p:cNvPr id="52227" name="Picture 3" descr="C:\Users\hp\Desktop\мусор\фото мусор\IMG-20161020-WA0051.jpg"/>
          <p:cNvPicPr>
            <a:picLocks noChangeAspect="1" noChangeArrowheads="1"/>
          </p:cNvPicPr>
          <p:nvPr/>
        </p:nvPicPr>
        <p:blipFill>
          <a:blip r:embed="rId4" cstate="print"/>
          <a:srcRect/>
          <a:stretch>
            <a:fillRect/>
          </a:stretch>
        </p:blipFill>
        <p:spPr bwMode="auto">
          <a:xfrm>
            <a:off x="4788024" y="476672"/>
            <a:ext cx="3672408" cy="3024336"/>
          </a:xfrm>
          <a:prstGeom prst="rect">
            <a:avLst/>
          </a:prstGeom>
          <a:noFill/>
        </p:spPr>
      </p:pic>
      <p:sp>
        <p:nvSpPr>
          <p:cNvPr id="7" name="Прямоугольник 6"/>
          <p:cNvSpPr/>
          <p:nvPr/>
        </p:nvSpPr>
        <p:spPr>
          <a:xfrm>
            <a:off x="251520" y="2708920"/>
            <a:ext cx="8640960" cy="1446550"/>
          </a:xfrm>
          <a:prstGeom prst="rect">
            <a:avLst/>
          </a:prstGeom>
        </p:spPr>
        <p:txBody>
          <a:bodyPr wrap="square">
            <a:spAutoFit/>
          </a:bodyPr>
          <a:lstStyle/>
          <a:p>
            <a:pPr algn="ctr"/>
            <a:r>
              <a:rPr lang="ru-RU" sz="4400" b="1" i="1" dirty="0" smtClean="0">
                <a:solidFill>
                  <a:srgbClr val="000000"/>
                </a:solidFill>
                <a:latin typeface="Times New Roman" pitchFamily="18" charset="0"/>
                <a:cs typeface="Times New Roman" pitchFamily="18" charset="0"/>
              </a:rPr>
              <a:t>Проделки из бросового материала </a:t>
            </a:r>
            <a:endParaRPr lang="ru-RU" sz="4400" b="1" i="1"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098" name="Picture 2" descr=" Мы нашли применение бытовому мусору, а значит найдёте и вы! "/>
          <p:cNvPicPr>
            <a:picLocks noChangeAspect="1" noChangeArrowheads="1"/>
          </p:cNvPicPr>
          <p:nvPr/>
        </p:nvPicPr>
        <p:blipFill>
          <a:blip r:embed="rId2" cstate="print"/>
          <a:srcRect/>
          <a:stretch>
            <a:fillRect/>
          </a:stretch>
        </p:blipFill>
        <p:spPr bwMode="auto">
          <a:xfrm>
            <a:off x="323528" y="332657"/>
            <a:ext cx="8496944" cy="61926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4274" name="Picture 2" descr="C:\Users\hp\Desktop\8ce61aes-960.jpg"/>
          <p:cNvPicPr>
            <a:picLocks noGrp="1" noChangeAspect="1" noChangeArrowheads="1"/>
          </p:cNvPicPr>
          <p:nvPr>
            <p:ph idx="1"/>
          </p:nvPr>
        </p:nvPicPr>
        <p:blipFill>
          <a:blip r:embed="rId2" cstate="print"/>
          <a:srcRect/>
          <a:stretch>
            <a:fillRect/>
          </a:stretch>
        </p:blipFill>
        <p:spPr bwMode="auto">
          <a:xfrm>
            <a:off x="323528" y="332656"/>
            <a:ext cx="8496944" cy="61926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p\Desktop\1560740_3d-человек-зеленый-рециркуляции-белый-фон.jpg"/>
          <p:cNvPicPr>
            <a:picLocks noChangeAspect="1" noChangeArrowheads="1"/>
          </p:cNvPicPr>
          <p:nvPr/>
        </p:nvPicPr>
        <p:blipFill>
          <a:blip r:embed="rId2" cstate="print"/>
          <a:srcRect/>
          <a:stretch>
            <a:fillRect/>
          </a:stretch>
        </p:blipFill>
        <p:spPr bwMode="auto">
          <a:xfrm>
            <a:off x="251520" y="332656"/>
            <a:ext cx="4464496" cy="6192688"/>
          </a:xfrm>
          <a:prstGeom prst="rect">
            <a:avLst/>
          </a:prstGeom>
          <a:noFill/>
        </p:spPr>
      </p:pic>
      <p:pic>
        <p:nvPicPr>
          <p:cNvPr id="46082" name="Picture 2" descr="C:\Users\hp\Desktop\сбор и вывоз.jpg"/>
          <p:cNvPicPr>
            <a:picLocks noGrp="1" noChangeAspect="1" noChangeArrowheads="1"/>
          </p:cNvPicPr>
          <p:nvPr>
            <p:ph idx="1"/>
          </p:nvPr>
        </p:nvPicPr>
        <p:blipFill>
          <a:blip r:embed="rId3" cstate="print"/>
          <a:srcRect/>
          <a:stretch>
            <a:fillRect/>
          </a:stretch>
        </p:blipFill>
        <p:spPr bwMode="auto">
          <a:xfrm>
            <a:off x="4499992" y="332656"/>
            <a:ext cx="4368725" cy="6192688"/>
          </a:xfrm>
          <a:prstGeom prst="rect">
            <a:avLst/>
          </a:prstGeom>
          <a:noFill/>
        </p:spPr>
      </p:pic>
      <p:sp>
        <p:nvSpPr>
          <p:cNvPr id="2" name="Заголовок 1"/>
          <p:cNvSpPr>
            <a:spLocks noGrp="1"/>
          </p:cNvSpPr>
          <p:nvPr>
            <p:ph type="title"/>
          </p:nvPr>
        </p:nvSpPr>
        <p:spPr>
          <a:xfrm>
            <a:off x="502920" y="2348880"/>
            <a:ext cx="8183880" cy="3528392"/>
          </a:xfrm>
        </p:spPr>
        <p:txBody>
          <a:bodyPr>
            <a:normAutofit fontScale="90000"/>
          </a:bodyPr>
          <a:lstStyle/>
          <a:p>
            <a:pPr algn="ctr"/>
            <a:r>
              <a:rPr lang="ru-RU" sz="4900" dirty="0" smtClean="0">
                <a:solidFill>
                  <a:srgbClr val="7030A0"/>
                </a:solidFill>
                <a:latin typeface="Times New Roman" pitchFamily="18" charset="0"/>
                <a:cs typeface="Times New Roman" pitchFamily="18" charset="0"/>
              </a:rPr>
              <a:t>	Мусоровоз не поедет за вами, чтобы поднять ваш мусор.</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br>
              <a:rPr lang="ru-RU" dirty="0" smtClean="0"/>
            </a:br>
            <a:r>
              <a:rPr lang="ru-RU" dirty="0" smtClean="0"/>
              <a:t> </a:t>
            </a:r>
            <a:r>
              <a:rPr lang="ru-RU" sz="4900" dirty="0" smtClean="0">
                <a:solidFill>
                  <a:srgbClr val="C00000"/>
                </a:solidFill>
              </a:rPr>
              <a:t>Потяни руку и убери его сам.</a:t>
            </a:r>
            <a:r>
              <a:rPr lang="ru-RU" dirty="0" smtClean="0"/>
              <a:t/>
            </a:r>
            <a:br>
              <a:rPr lang="ru-RU" dirty="0" smtClean="0"/>
            </a:b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hp\Desktop\j5tjPWSOi_aOP70MAuLNqIXXXL4j3HpexhjNOf_P3YmryPKwJ94QGRtDb3Sbc6KY.jpg"/>
          <p:cNvPicPr>
            <a:picLocks noGrp="1" noChangeAspect="1" noChangeArrowheads="1"/>
          </p:cNvPicPr>
          <p:nvPr>
            <p:ph idx="1"/>
          </p:nvPr>
        </p:nvPicPr>
        <p:blipFill>
          <a:blip r:embed="rId2" cstate="print"/>
          <a:srcRect/>
          <a:stretch>
            <a:fillRect/>
          </a:stretch>
        </p:blipFill>
        <p:spPr bwMode="auto">
          <a:xfrm>
            <a:off x="251520" y="260649"/>
            <a:ext cx="8568951" cy="6264696"/>
          </a:xfrm>
          <a:prstGeom prst="rect">
            <a:avLst/>
          </a:prstGeom>
          <a:noFill/>
        </p:spPr>
      </p:pic>
      <p:sp>
        <p:nvSpPr>
          <p:cNvPr id="2" name="Заголовок 1"/>
          <p:cNvSpPr>
            <a:spLocks noGrp="1"/>
          </p:cNvSpPr>
          <p:nvPr>
            <p:ph type="title"/>
          </p:nvPr>
        </p:nvSpPr>
        <p:spPr>
          <a:xfrm>
            <a:off x="899592" y="3717032"/>
            <a:ext cx="7128792" cy="2318008"/>
          </a:xfrm>
        </p:spPr>
        <p:txBody>
          <a:bodyPr>
            <a:normAutofit fontScale="90000"/>
          </a:bodyPr>
          <a:lstStyle/>
          <a:p>
            <a:pPr algn="ct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solidFill>
                  <a:srgbClr val="002060"/>
                </a:solidFill>
                <a:latin typeface="Times New Roman" pitchFamily="18" charset="0"/>
                <a:cs typeface="Times New Roman" pitchFamily="18" charset="0"/>
              </a:rPr>
              <a:t>Защитим нашу планету. </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4000" dirty="0" smtClean="0">
                <a:solidFill>
                  <a:srgbClr val="002060"/>
                </a:solidFill>
              </a:rPr>
              <a:t>Поможем  стать чище и внесем свой вклад в решение этой  проблемы.</a:t>
            </a:r>
            <a:endParaRPr lang="ru-RU" sz="4000"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251520" y="242647"/>
            <a:ext cx="8568952" cy="628269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23-4-f.jpg"/>
          <p:cNvPicPr>
            <a:picLocks noChangeAspect="1" noChangeArrowheads="1"/>
          </p:cNvPicPr>
          <p:nvPr/>
        </p:nvPicPr>
        <p:blipFill>
          <a:blip r:embed="rId2" cstate="print"/>
          <a:srcRect/>
          <a:stretch>
            <a:fillRect/>
          </a:stretch>
        </p:blipFill>
        <p:spPr bwMode="auto">
          <a:xfrm>
            <a:off x="323528" y="332656"/>
            <a:ext cx="8568952" cy="6158515"/>
          </a:xfrm>
          <a:prstGeom prst="rect">
            <a:avLst/>
          </a:prstGeom>
          <a:noFill/>
        </p:spPr>
      </p:pic>
      <p:sp>
        <p:nvSpPr>
          <p:cNvPr id="3" name="Содержимое 2"/>
          <p:cNvSpPr>
            <a:spLocks noGrp="1"/>
          </p:cNvSpPr>
          <p:nvPr>
            <p:ph idx="1"/>
          </p:nvPr>
        </p:nvSpPr>
        <p:spPr>
          <a:xfrm>
            <a:off x="395536" y="332656"/>
            <a:ext cx="8568952" cy="5544616"/>
          </a:xfrm>
        </p:spPr>
        <p:txBody>
          <a:bodyPr>
            <a:noAutofit/>
          </a:bodyPr>
          <a:lstStyle/>
          <a:p>
            <a:pPr lvl="1">
              <a:buNone/>
            </a:pPr>
            <a:r>
              <a:rPr lang="ru-RU" sz="2800" b="1" i="1" dirty="0" smtClean="0">
                <a:latin typeface="Times New Roman" pitchFamily="18" charset="0"/>
                <a:cs typeface="Times New Roman" pitchFamily="18" charset="0"/>
              </a:rPr>
              <a:t>       </a:t>
            </a:r>
          </a:p>
          <a:p>
            <a:pPr lvl="1" algn="ctr">
              <a:buNone/>
            </a:pPr>
            <a:r>
              <a:rPr lang="ru-RU" sz="2800" b="1" i="1" dirty="0" smtClean="0">
                <a:latin typeface="Times New Roman" pitchFamily="18" charset="0"/>
                <a:cs typeface="Times New Roman" pitchFamily="18" charset="0"/>
              </a:rPr>
              <a:t>		</a:t>
            </a:r>
            <a:r>
              <a:rPr lang="ru-RU" sz="3200" b="1" i="1" dirty="0" smtClean="0">
                <a:latin typeface="Times New Roman" pitchFamily="18" charset="0"/>
                <a:cs typeface="Times New Roman" pitchFamily="18" charset="0"/>
              </a:rPr>
              <a:t> </a:t>
            </a:r>
            <a:r>
              <a:rPr lang="ru-RU" sz="3200" b="1" i="1" dirty="0" smtClean="0">
                <a:solidFill>
                  <a:schemeClr val="tx2"/>
                </a:solidFill>
                <a:latin typeface="Times New Roman" pitchFamily="18" charset="0"/>
                <a:cs typeface="Times New Roman" pitchFamily="18" charset="0"/>
              </a:rPr>
              <a:t>  </a:t>
            </a:r>
            <a:r>
              <a:rPr lang="ru-RU" sz="3200" b="1" i="1" dirty="0" smtClean="0">
                <a:solidFill>
                  <a:srgbClr val="FF0000"/>
                </a:solidFill>
                <a:latin typeface="Times New Roman" pitchFamily="18" charset="0"/>
                <a:cs typeface="Times New Roman" pitchFamily="18" charset="0"/>
              </a:rPr>
              <a:t>Цель:</a:t>
            </a:r>
            <a:r>
              <a:rPr lang="ru-RU" sz="3200" dirty="0" smtClean="0">
                <a:solidFill>
                  <a:srgbClr val="FF0000"/>
                </a:solidFill>
                <a:latin typeface="Times New Roman" pitchFamily="18" charset="0"/>
                <a:cs typeface="Times New Roman" pitchFamily="18" charset="0"/>
              </a:rPr>
              <a:t> </a:t>
            </a:r>
            <a:r>
              <a:rPr lang="ru-RU" sz="2800" dirty="0" smtClean="0">
                <a:solidFill>
                  <a:schemeClr val="bg2">
                    <a:lumMod val="10000"/>
                  </a:schemeClr>
                </a:solidFill>
                <a:latin typeface="Times New Roman" pitchFamily="18" charset="0"/>
                <a:cs typeface="Times New Roman" pitchFamily="18" charset="0"/>
              </a:rPr>
              <a:t>выявить влияние бытовых отходов на экологию нашего города. </a:t>
            </a:r>
            <a:r>
              <a:rPr lang="ru-RU" sz="2800" dirty="0" smtClean="0">
                <a:solidFill>
                  <a:schemeClr val="tx2"/>
                </a:solidFill>
                <a:latin typeface="Times New Roman" pitchFamily="18" charset="0"/>
                <a:cs typeface="Times New Roman" pitchFamily="18" charset="0"/>
              </a:rPr>
              <a:t>	    			  </a:t>
            </a:r>
            <a:r>
              <a:rPr lang="ru-RU" sz="3200" b="1" i="1" dirty="0" smtClean="0">
                <a:solidFill>
                  <a:srgbClr val="FF0000"/>
                </a:solidFill>
                <a:latin typeface="Times New Roman" pitchFamily="18" charset="0"/>
                <a:cs typeface="Times New Roman" pitchFamily="18" charset="0"/>
              </a:rPr>
              <a:t>Задачи</a:t>
            </a:r>
            <a:r>
              <a:rPr lang="ru-RU" sz="3200" dirty="0" smtClean="0">
                <a:solidFill>
                  <a:srgbClr val="FF0000"/>
                </a:solidFill>
                <a:latin typeface="Times New Roman" pitchFamily="18" charset="0"/>
                <a:cs typeface="Times New Roman" pitchFamily="18" charset="0"/>
              </a:rPr>
              <a:t> </a:t>
            </a:r>
            <a:r>
              <a:rPr lang="ru-RU" sz="3200" b="1" i="1" dirty="0" smtClean="0">
                <a:solidFill>
                  <a:srgbClr val="FF0000"/>
                </a:solidFill>
                <a:latin typeface="Times New Roman" pitchFamily="18" charset="0"/>
                <a:cs typeface="Times New Roman" pitchFamily="18" charset="0"/>
              </a:rPr>
              <a:t>исследования:</a:t>
            </a:r>
            <a:r>
              <a:rPr lang="ru-RU" sz="3200" b="1" i="1" dirty="0" smtClean="0">
                <a:solidFill>
                  <a:schemeClr val="bg2">
                    <a:lumMod val="10000"/>
                  </a:schemeClr>
                </a:solidFill>
                <a:latin typeface="Times New Roman" pitchFamily="18" charset="0"/>
                <a:cs typeface="Times New Roman" pitchFamily="18" charset="0"/>
              </a:rPr>
              <a:t> </a:t>
            </a:r>
            <a:r>
              <a:rPr lang="ru-RU" sz="2800" dirty="0" smtClean="0">
                <a:solidFill>
                  <a:schemeClr val="bg2">
                    <a:lumMod val="10000"/>
                  </a:schemeClr>
                </a:solidFill>
                <a:latin typeface="Times New Roman" pitchFamily="18" charset="0"/>
                <a:cs typeface="Times New Roman" pitchFamily="18" charset="0"/>
              </a:rPr>
              <a:t>выяснить влияние отходов на окружающую среду; доказать, что переработка мусора необходима для сохранения окружающей среды; узнать мнение жителей об экологической ситуации в нашем городе.                                                         </a:t>
            </a:r>
            <a:r>
              <a:rPr lang="ru-RU" sz="2800" dirty="0" smtClean="0">
                <a:solidFill>
                  <a:schemeClr val="tx2"/>
                </a:solidFill>
                <a:latin typeface="Times New Roman" pitchFamily="18" charset="0"/>
                <a:cs typeface="Times New Roman" pitchFamily="18" charset="0"/>
              </a:rPr>
              <a:t>	</a:t>
            </a:r>
            <a:r>
              <a:rPr lang="ru-RU" sz="3200" b="1" i="1" dirty="0" smtClean="0">
                <a:solidFill>
                  <a:srgbClr val="FF0000"/>
                </a:solidFill>
                <a:latin typeface="Times New Roman" pitchFamily="18" charset="0"/>
                <a:cs typeface="Times New Roman" pitchFamily="18" charset="0"/>
              </a:rPr>
              <a:t>Объект исследования: </a:t>
            </a:r>
            <a:r>
              <a:rPr lang="ru-RU" sz="2800" dirty="0" smtClean="0">
                <a:solidFill>
                  <a:schemeClr val="bg2">
                    <a:lumMod val="10000"/>
                  </a:schemeClr>
                </a:solidFill>
                <a:latin typeface="Times New Roman" pitchFamily="18" charset="0"/>
                <a:cs typeface="Times New Roman" pitchFamily="18" charset="0"/>
              </a:rPr>
              <a:t>бытовые отходы.                                                                                                                                             </a:t>
            </a:r>
            <a:r>
              <a:rPr lang="ru-RU" sz="2800" dirty="0" smtClean="0">
                <a:solidFill>
                  <a:schemeClr val="tx2"/>
                </a:solidFill>
                <a:latin typeface="Times New Roman" pitchFamily="18" charset="0"/>
                <a:cs typeface="Times New Roman" pitchFamily="18" charset="0"/>
              </a:rPr>
              <a:t>	</a:t>
            </a:r>
            <a:r>
              <a:rPr lang="ru-RU" sz="3200" b="1" i="1" dirty="0" smtClean="0">
                <a:solidFill>
                  <a:srgbClr val="FF0000"/>
                </a:solidFill>
                <a:latin typeface="Times New Roman" pitchFamily="18" charset="0"/>
                <a:cs typeface="Times New Roman" pitchFamily="18" charset="0"/>
              </a:rPr>
              <a:t>Предмет исследования:</a:t>
            </a:r>
            <a:r>
              <a:rPr lang="ru-RU" sz="3200" b="1" i="1" dirty="0" smtClean="0">
                <a:solidFill>
                  <a:schemeClr val="bg2">
                    <a:lumMod val="10000"/>
                  </a:schemeClr>
                </a:solidFill>
                <a:latin typeface="Times New Roman" pitchFamily="18" charset="0"/>
                <a:cs typeface="Times New Roman" pitchFamily="18" charset="0"/>
              </a:rPr>
              <a:t> </a:t>
            </a:r>
            <a:r>
              <a:rPr lang="ru-RU" sz="2800" dirty="0" smtClean="0">
                <a:solidFill>
                  <a:schemeClr val="bg2">
                    <a:lumMod val="10000"/>
                  </a:schemeClr>
                </a:solidFill>
                <a:latin typeface="Times New Roman" pitchFamily="18" charset="0"/>
                <a:cs typeface="Times New Roman" pitchFamily="18" charset="0"/>
              </a:rPr>
              <a:t>проблемы бытового мусора в нашем городе. </a:t>
            </a:r>
            <a:endParaRPr lang="ru-RU" sz="28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692696"/>
            <a:ext cx="6984776" cy="2592288"/>
          </a:xfrm>
        </p:spPr>
        <p:txBody>
          <a:bodyPr>
            <a:normAutofit fontScale="90000"/>
          </a:bodyPr>
          <a:lstStyle/>
          <a:p>
            <a:pPr algn="ctr"/>
            <a:r>
              <a:rPr lang="ru-RU" sz="3300" i="1" dirty="0" smtClean="0">
                <a:solidFill>
                  <a:schemeClr val="accent4">
                    <a:lumMod val="75000"/>
                  </a:schemeClr>
                </a:solidFill>
                <a:latin typeface="Times New Roman" pitchFamily="18" charset="0"/>
                <a:cs typeface="Times New Roman" pitchFamily="18" charset="0"/>
              </a:rPr>
              <a:t> </a:t>
            </a:r>
            <a:br>
              <a:rPr lang="ru-RU" sz="3300" i="1" dirty="0" smtClean="0">
                <a:solidFill>
                  <a:schemeClr val="accent4">
                    <a:lumMod val="75000"/>
                  </a:schemeClr>
                </a:solidFill>
                <a:latin typeface="Times New Roman" pitchFamily="18" charset="0"/>
                <a:cs typeface="Times New Roman" pitchFamily="18" charset="0"/>
              </a:rPr>
            </a:br>
            <a:r>
              <a:rPr lang="ru-RU" sz="3300" i="1" dirty="0" smtClean="0">
                <a:solidFill>
                  <a:schemeClr val="accent4">
                    <a:lumMod val="75000"/>
                  </a:schemeClr>
                </a:solidFill>
                <a:latin typeface="Times New Roman" pitchFamily="18" charset="0"/>
                <a:cs typeface="Times New Roman" pitchFamily="18" charset="0"/>
              </a:rPr>
              <a:t/>
            </a:r>
            <a:br>
              <a:rPr lang="ru-RU" sz="3300" i="1" dirty="0" smtClean="0">
                <a:solidFill>
                  <a:schemeClr val="accent4">
                    <a:lumMod val="75000"/>
                  </a:schemeClr>
                </a:solidFill>
                <a:latin typeface="Times New Roman" pitchFamily="18" charset="0"/>
                <a:cs typeface="Times New Roman" pitchFamily="18" charset="0"/>
              </a:rPr>
            </a:br>
            <a:r>
              <a:rPr lang="ru-RU" sz="2700" i="1" dirty="0" smtClean="0">
                <a:solidFill>
                  <a:schemeClr val="accent4">
                    <a:lumMod val="75000"/>
                  </a:schemeClr>
                </a:solidFill>
                <a:latin typeface="Times New Roman" pitchFamily="18" charset="0"/>
                <a:cs typeface="Times New Roman" pitchFamily="18" charset="0"/>
              </a:rPr>
              <a:t>   </a:t>
            </a:r>
            <a:br>
              <a:rPr lang="ru-RU" sz="2700" i="1" dirty="0" smtClean="0">
                <a:solidFill>
                  <a:schemeClr val="accent4">
                    <a:lumMod val="75000"/>
                  </a:schemeClr>
                </a:solidFill>
                <a:latin typeface="Times New Roman" pitchFamily="18" charset="0"/>
                <a:cs typeface="Times New Roman" pitchFamily="18" charset="0"/>
              </a:rPr>
            </a:br>
            <a:r>
              <a:rPr lang="ru-RU" sz="2700" i="1" dirty="0" smtClean="0">
                <a:solidFill>
                  <a:srgbClr val="00B050"/>
                </a:solidFill>
                <a:latin typeface="Times New Roman" pitchFamily="18" charset="0"/>
                <a:cs typeface="Times New Roman" pitchFamily="18" charset="0"/>
              </a:rPr>
              <a:t>        </a:t>
            </a:r>
            <a:br>
              <a:rPr lang="ru-RU" sz="2700" i="1" dirty="0" smtClean="0">
                <a:solidFill>
                  <a:srgbClr val="00B050"/>
                </a:solidFill>
                <a:latin typeface="Times New Roman" pitchFamily="18" charset="0"/>
                <a:cs typeface="Times New Roman" pitchFamily="18" charset="0"/>
              </a:rPr>
            </a:br>
            <a:r>
              <a:rPr lang="ru-RU" sz="2700" i="1" dirty="0" smtClean="0">
                <a:solidFill>
                  <a:srgbClr val="002060"/>
                </a:solidFill>
                <a:latin typeface="Times New Roman" pitchFamily="18" charset="0"/>
                <a:cs typeface="Times New Roman" pitchFamily="18" charset="0"/>
              </a:rPr>
              <a:t>    В </a:t>
            </a:r>
            <a:r>
              <a:rPr lang="ru-RU" sz="3100" i="1" dirty="0" smtClean="0">
                <a:solidFill>
                  <a:srgbClr val="002060"/>
                </a:solidFill>
                <a:latin typeface="Times New Roman" pitchFamily="18" charset="0"/>
                <a:cs typeface="Times New Roman" pitchFamily="18" charset="0"/>
              </a:rPr>
              <a:t>мире  существует множество глобальных проблем и одна из них- проблема загрязнения окружающей среды. Везде где появляется человек остается мусор</a:t>
            </a:r>
            <a:r>
              <a:rPr lang="ru-RU" sz="2800" i="1" dirty="0" smtClean="0">
                <a:solidFill>
                  <a:srgbClr val="00B050"/>
                </a:solidFill>
                <a:latin typeface="Times New Roman" pitchFamily="18" charset="0"/>
                <a:cs typeface="Times New Roman" pitchFamily="18" charset="0"/>
              </a:rPr>
              <a:t/>
            </a:r>
            <a:br>
              <a:rPr lang="ru-RU" sz="2800" i="1" dirty="0" smtClean="0">
                <a:solidFill>
                  <a:srgbClr val="00B050"/>
                </a:solidFill>
                <a:latin typeface="Times New Roman" pitchFamily="18" charset="0"/>
                <a:cs typeface="Times New Roman" pitchFamily="18" charset="0"/>
              </a:rPr>
            </a:br>
            <a:endParaRPr lang="ru-RU" sz="2800" i="1" dirty="0">
              <a:solidFill>
                <a:srgbClr val="00B050"/>
              </a:solidFill>
              <a:latin typeface="Times New Roman" pitchFamily="18" charset="0"/>
              <a:cs typeface="Times New Roman" pitchFamily="18" charset="0"/>
            </a:endParaRPr>
          </a:p>
        </p:txBody>
      </p:sp>
      <p:pic>
        <p:nvPicPr>
          <p:cNvPr id="35842" name="Picture 2"/>
          <p:cNvPicPr>
            <a:picLocks noGrp="1" noChangeAspect="1" noChangeArrowheads="1"/>
          </p:cNvPicPr>
          <p:nvPr>
            <p:ph idx="1"/>
          </p:nvPr>
        </p:nvPicPr>
        <p:blipFill>
          <a:blip r:embed="rId2" cstate="print"/>
          <a:srcRect/>
          <a:stretch>
            <a:fillRect/>
          </a:stretch>
        </p:blipFill>
        <p:spPr bwMode="auto">
          <a:xfrm>
            <a:off x="395537" y="2924944"/>
            <a:ext cx="3240359" cy="3384376"/>
          </a:xfrm>
          <a:prstGeom prst="rect">
            <a:avLst/>
          </a:prstGeom>
          <a:noFill/>
          <a:ln w="9525">
            <a:noFill/>
            <a:miter lim="800000"/>
            <a:headEnd/>
            <a:tailEnd/>
          </a:ln>
        </p:spPr>
      </p:pic>
      <p:pic>
        <p:nvPicPr>
          <p:cNvPr id="35843" name="Picture 3" descr="C:\Users\hp\Desktop\1200633-hand-throwing-out-paper.jpg"/>
          <p:cNvPicPr>
            <a:picLocks noChangeAspect="1" noChangeArrowheads="1"/>
          </p:cNvPicPr>
          <p:nvPr/>
        </p:nvPicPr>
        <p:blipFill>
          <a:blip r:embed="rId3" cstate="print"/>
          <a:srcRect/>
          <a:stretch>
            <a:fillRect/>
          </a:stretch>
        </p:blipFill>
        <p:spPr bwMode="auto">
          <a:xfrm>
            <a:off x="5508104" y="2996952"/>
            <a:ext cx="3240360" cy="345638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8914" name="Picture 2" descr="C:\Users\hp\Desktop\0009-009-Kazhdyj-den-pojavljaetsja-mnogo-musora.jpg"/>
          <p:cNvPicPr>
            <a:picLocks noGrp="1" noChangeAspect="1" noChangeArrowheads="1"/>
          </p:cNvPicPr>
          <p:nvPr>
            <p:ph idx="1"/>
          </p:nvPr>
        </p:nvPicPr>
        <p:blipFill>
          <a:blip r:embed="rId2" cstate="print"/>
          <a:srcRect/>
          <a:stretch>
            <a:fillRect/>
          </a:stretch>
        </p:blipFill>
        <p:spPr bwMode="auto">
          <a:xfrm>
            <a:off x="323528" y="332657"/>
            <a:ext cx="8568951" cy="61926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6866" name="Picture 2" descr="C:\Users\hp\Desktop\slide_2.jpg"/>
          <p:cNvPicPr>
            <a:picLocks noGrp="1" noChangeAspect="1" noChangeArrowheads="1"/>
          </p:cNvPicPr>
          <p:nvPr>
            <p:ph idx="1"/>
          </p:nvPr>
        </p:nvPicPr>
        <p:blipFill>
          <a:blip r:embed="rId2" cstate="print"/>
          <a:srcRect/>
          <a:stretch>
            <a:fillRect/>
          </a:stretch>
        </p:blipFill>
        <p:spPr bwMode="auto">
          <a:xfrm>
            <a:off x="323529" y="332656"/>
            <a:ext cx="8496944" cy="619268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2920" y="332656"/>
            <a:ext cx="8183880" cy="1296144"/>
          </a:xfrm>
        </p:spPr>
        <p:txBody>
          <a:bodyPr>
            <a:noAutofit/>
          </a:bodyPr>
          <a:lstStyle/>
          <a:p>
            <a:pPr algn="ctr">
              <a:buNone/>
            </a:pPr>
            <a:r>
              <a:rPr lang="ru-RU" sz="3600" b="1" i="1" dirty="0" smtClean="0">
                <a:solidFill>
                  <a:srgbClr val="7030A0"/>
                </a:solidFill>
                <a:latin typeface="Times New Roman" pitchFamily="18" charset="0"/>
                <a:cs typeface="Times New Roman" pitchFamily="18" charset="0"/>
              </a:rPr>
              <a:t>Естественное разложение различных материалов</a:t>
            </a:r>
            <a:endParaRPr lang="ru-RU" sz="3600" b="1" i="1" dirty="0">
              <a:solidFill>
                <a:srgbClr val="7030A0"/>
              </a:solidFill>
              <a:latin typeface="Times New Roman" pitchFamily="18" charset="0"/>
              <a:cs typeface="Times New Roman" pitchFamily="18" charset="0"/>
            </a:endParaRPr>
          </a:p>
        </p:txBody>
      </p:sp>
      <p:pic>
        <p:nvPicPr>
          <p:cNvPr id="39939" name="Picture 3" descr="C:\Users\hp\Desktop\Pages-from-Aif-15.jpg"/>
          <p:cNvPicPr>
            <a:picLocks noChangeAspect="1" noChangeArrowheads="1"/>
          </p:cNvPicPr>
          <p:nvPr/>
        </p:nvPicPr>
        <p:blipFill>
          <a:blip r:embed="rId2" cstate="print"/>
          <a:srcRect/>
          <a:stretch>
            <a:fillRect/>
          </a:stretch>
        </p:blipFill>
        <p:spPr bwMode="auto">
          <a:xfrm>
            <a:off x="467544" y="1700808"/>
            <a:ext cx="8208912" cy="46805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7891" name="Picture 3" descr="C:\Users\hp\Desktop\slide-2.jpg"/>
          <p:cNvPicPr>
            <a:picLocks noGrp="1" noChangeAspect="1" noChangeArrowheads="1"/>
          </p:cNvPicPr>
          <p:nvPr>
            <p:ph idx="1"/>
          </p:nvPr>
        </p:nvPicPr>
        <p:blipFill>
          <a:blip r:embed="rId2" cstate="print"/>
          <a:srcRect/>
          <a:stretch>
            <a:fillRect/>
          </a:stretch>
        </p:blipFill>
        <p:spPr bwMode="auto">
          <a:xfrm>
            <a:off x="323528" y="332656"/>
            <a:ext cx="8496944" cy="60486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hp\Desktop\571166_мусора-отходов-газета-фон-корзины-пластиковых.jpg"/>
          <p:cNvPicPr>
            <a:picLocks noChangeAspect="1" noChangeArrowheads="1"/>
          </p:cNvPicPr>
          <p:nvPr/>
        </p:nvPicPr>
        <p:blipFill>
          <a:blip r:embed="rId2" cstate="print"/>
          <a:srcRect/>
          <a:stretch>
            <a:fillRect/>
          </a:stretch>
        </p:blipFill>
        <p:spPr bwMode="auto">
          <a:xfrm>
            <a:off x="395536" y="404665"/>
            <a:ext cx="8352928" cy="5688632"/>
          </a:xfrm>
          <a:prstGeom prst="rect">
            <a:avLst/>
          </a:prstGeom>
          <a:noFill/>
        </p:spPr>
      </p:pic>
      <p:sp>
        <p:nvSpPr>
          <p:cNvPr id="3" name="Содержимое 2"/>
          <p:cNvSpPr>
            <a:spLocks noGrp="1"/>
          </p:cNvSpPr>
          <p:nvPr>
            <p:ph idx="1"/>
          </p:nvPr>
        </p:nvSpPr>
        <p:spPr>
          <a:xfrm>
            <a:off x="502920" y="404664"/>
            <a:ext cx="8183880" cy="5976664"/>
          </a:xfrm>
        </p:spPr>
        <p:txBody>
          <a:bodyPr>
            <a:normAutofit fontScale="62500" lnSpcReduction="20000"/>
          </a:bodyPr>
          <a:lstStyle/>
          <a:p>
            <a:pPr algn="ctr">
              <a:buNone/>
            </a:pPr>
            <a:r>
              <a:rPr lang="ru-RU" sz="4200" dirty="0" smtClean="0">
                <a:latin typeface="Times New Roman" pitchFamily="18" charset="0"/>
                <a:cs typeface="Times New Roman" pitchFamily="18" charset="0"/>
              </a:rPr>
              <a:t>		</a:t>
            </a:r>
          </a:p>
          <a:p>
            <a:pPr algn="ctr">
              <a:buNone/>
            </a:pPr>
            <a:r>
              <a:rPr lang="ru-RU" sz="4200" dirty="0" smtClean="0">
                <a:latin typeface="Times New Roman" pitchFamily="18" charset="0"/>
                <a:cs typeface="Times New Roman" pitchFamily="18" charset="0"/>
              </a:rPr>
              <a:t>	</a:t>
            </a:r>
            <a:r>
              <a:rPr lang="ru-RU" sz="4200" dirty="0" smtClean="0">
                <a:solidFill>
                  <a:srgbClr val="C00000"/>
                </a:solidFill>
                <a:latin typeface="Times New Roman" pitchFamily="18" charset="0"/>
                <a:cs typeface="Times New Roman" pitchFamily="18" charset="0"/>
              </a:rPr>
              <a:t>	</a:t>
            </a:r>
            <a:r>
              <a:rPr lang="ru-RU" sz="4200" dirty="0" smtClean="0">
                <a:solidFill>
                  <a:srgbClr val="002060"/>
                </a:solidFill>
                <a:latin typeface="Times New Roman" pitchFamily="18" charset="0"/>
                <a:cs typeface="Times New Roman" pitchFamily="18" charset="0"/>
              </a:rPr>
              <a:t>Способ утилизации - самый эффективный для решения проблемы избавления от мусора, но </a:t>
            </a:r>
            <a:r>
              <a:rPr lang="ru-RU" sz="4200" i="1" dirty="0" smtClean="0">
                <a:solidFill>
                  <a:srgbClr val="002060"/>
                </a:solidFill>
                <a:latin typeface="Times New Roman" pitchFamily="18" charset="0"/>
                <a:cs typeface="Times New Roman" pitchFamily="18" charset="0"/>
              </a:rPr>
              <a:t>для </a:t>
            </a:r>
            <a:r>
              <a:rPr lang="ru-RU" sz="4200" dirty="0" smtClean="0">
                <a:solidFill>
                  <a:srgbClr val="002060"/>
                </a:solidFill>
                <a:latin typeface="Times New Roman" pitchFamily="18" charset="0"/>
                <a:cs typeface="Times New Roman" pitchFamily="18" charset="0"/>
              </a:rPr>
              <a:t> этого необходимо построить перерабатывающие заводы и изменить привычное поведение людей, каждому научиться сортировать бытовой мусор, как это делается, например, в Германии. Там мусорные бочки  выкрашены в 3 цвета: серый, желтый, зеленый.                                                                                      </a:t>
            </a:r>
            <a:r>
              <a:rPr lang="ru-RU" sz="4200" b="1" i="1" u="sng" dirty="0" smtClean="0">
                <a:solidFill>
                  <a:srgbClr val="C00000"/>
                </a:solidFill>
                <a:latin typeface="Times New Roman" pitchFamily="18" charset="0"/>
                <a:cs typeface="Times New Roman" pitchFamily="18" charset="0"/>
              </a:rPr>
              <a:t>В серую бочку</a:t>
            </a:r>
            <a:r>
              <a:rPr lang="ru-RU" sz="4200" dirty="0" smtClean="0">
                <a:solidFill>
                  <a:srgbClr val="002060"/>
                </a:solidFill>
                <a:latin typeface="Times New Roman" pitchFamily="18" charset="0"/>
                <a:cs typeface="Times New Roman" pitchFamily="18" charset="0"/>
              </a:rPr>
              <a:t> несут газете, журналы и картонные коробки; 	</a:t>
            </a:r>
            <a:r>
              <a:rPr lang="ru-RU" sz="4200" b="1" i="1" u="sng" dirty="0" smtClean="0">
                <a:solidFill>
                  <a:srgbClr val="C00000"/>
                </a:solidFill>
                <a:latin typeface="Times New Roman" pitchFamily="18" charset="0"/>
                <a:cs typeface="Times New Roman" pitchFamily="18" charset="0"/>
              </a:rPr>
              <a:t>В желтую бочку</a:t>
            </a:r>
            <a:r>
              <a:rPr lang="ru-RU" sz="4200" dirty="0" smtClean="0">
                <a:solidFill>
                  <a:srgbClr val="C00000"/>
                </a:solidFill>
                <a:latin typeface="Times New Roman" pitchFamily="18" charset="0"/>
                <a:cs typeface="Times New Roman" pitchFamily="18" charset="0"/>
              </a:rPr>
              <a:t> </a:t>
            </a:r>
            <a:r>
              <a:rPr lang="ru-RU" sz="4200" dirty="0" smtClean="0">
                <a:solidFill>
                  <a:srgbClr val="002060"/>
                </a:solidFill>
                <a:latin typeface="Times New Roman" pitchFamily="18" charset="0"/>
                <a:cs typeface="Times New Roman" pitchFamily="18" charset="0"/>
              </a:rPr>
              <a:t>выбрасывают банки, бутылки, пластиковую, бумажную, а так же металлическую упаковку; 						</a:t>
            </a:r>
            <a:r>
              <a:rPr lang="ru-RU" sz="4200" b="1" i="1" u="sng" dirty="0" smtClean="0">
                <a:solidFill>
                  <a:srgbClr val="C00000"/>
                </a:solidFill>
                <a:latin typeface="Times New Roman" pitchFamily="18" charset="0"/>
                <a:cs typeface="Times New Roman" pitchFamily="18" charset="0"/>
              </a:rPr>
              <a:t>Зеленая бочка предназначена</a:t>
            </a:r>
            <a:r>
              <a:rPr lang="ru-RU" sz="4200" dirty="0" smtClean="0">
                <a:solidFill>
                  <a:srgbClr val="002060"/>
                </a:solidFill>
                <a:latin typeface="Times New Roman" pitchFamily="18" charset="0"/>
                <a:cs typeface="Times New Roman" pitchFamily="18" charset="0"/>
              </a:rPr>
              <a:t> для </a:t>
            </a:r>
            <a:r>
              <a:rPr lang="ru-RU" sz="4200" dirty="0" err="1" smtClean="0">
                <a:solidFill>
                  <a:srgbClr val="002060"/>
                </a:solidFill>
                <a:latin typeface="Times New Roman" pitchFamily="18" charset="0"/>
                <a:cs typeface="Times New Roman" pitchFamily="18" charset="0"/>
              </a:rPr>
              <a:t>биоразлагаемых</a:t>
            </a:r>
            <a:r>
              <a:rPr lang="ru-RU" sz="4200" dirty="0" smtClean="0">
                <a:solidFill>
                  <a:srgbClr val="002060"/>
                </a:solidFill>
                <a:latin typeface="Times New Roman" pitchFamily="18" charset="0"/>
                <a:cs typeface="Times New Roman" pitchFamily="18" charset="0"/>
              </a:rPr>
              <a:t> отходов пищевого происхождения, которые позже будут перерабатываться в компост</a:t>
            </a:r>
            <a:r>
              <a:rPr lang="ru-RU" dirty="0" smtClean="0">
                <a:solidFill>
                  <a:srgbClr val="002060"/>
                </a:solidFill>
              </a:rPr>
              <a:t>.</a:t>
            </a:r>
            <a:r>
              <a:rPr lang="ru-RU" dirty="0" smtClean="0"/>
              <a:t> </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Другая 2">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87C4"/>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456</TotalTime>
  <Words>117</Words>
  <Application>Microsoft Office PowerPoint</Application>
  <PresentationFormat>Экран (4:3)</PresentationFormat>
  <Paragraphs>39</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Аспект</vt:lpstr>
      <vt:lpstr>Слайд 1</vt:lpstr>
      <vt:lpstr>Актуальность проекта</vt:lpstr>
      <vt:lpstr>Слайд 3</vt:lpstr>
      <vt:lpstr>                    В мире  существует множество глобальных проблем и одна из них- проблема загрязнения окружающей среды. Везде где появляется человек остается мусор </vt:lpstr>
      <vt:lpstr>Слайд 5</vt:lpstr>
      <vt:lpstr>Слайд 6</vt:lpstr>
      <vt:lpstr>Слайд 7</vt:lpstr>
      <vt:lpstr>Слайд 8</vt:lpstr>
      <vt:lpstr>Слайд 9</vt:lpstr>
      <vt:lpstr>Мусора накопилось повсюду так много, что, если его не перерабатывать, он покроет всю планету. </vt:lpstr>
      <vt:lpstr>                                                     Решением проблемы своевременного вывоза и утилизации мусора в нашем городе  занимается служба ЖКХ, а точнее МБУ «Зеленый город» </vt:lpstr>
      <vt:lpstr>Слайд 12</vt:lpstr>
      <vt:lpstr>Мусор в нашем городе</vt:lpstr>
      <vt:lpstr>Слайд 14</vt:lpstr>
      <vt:lpstr>Семья за месяц выбрасывает 17 кг мусора. Семья состоит из 3 человек, значит, за месяц на одного человека приходится 5,66 кг мусора, а за год примерно 204 кг.  </vt:lpstr>
      <vt:lpstr>Чтобы  узнать, какие  возникают  проблемы с утилизацией мусора проведено анкетирование и социологический опрос </vt:lpstr>
      <vt:lpstr>Слайд 17</vt:lpstr>
      <vt:lpstr>Слайд 18</vt:lpstr>
      <vt:lpstr>Слайд 19</vt:lpstr>
      <vt:lpstr>Слайд 20</vt:lpstr>
      <vt:lpstr>Слайд 21</vt:lpstr>
      <vt:lpstr>Слайд 22</vt:lpstr>
      <vt:lpstr> Мусоровоз не поедет за вами, чтобы поднять ваш мусор.       Потяни руку и убери его сам. </vt:lpstr>
      <vt:lpstr>   Защитим нашу планету.         Поможем  стать чище и внесем свой вклад в решение этой  проблемы.</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hp</cp:lastModifiedBy>
  <cp:revision>49</cp:revision>
  <dcterms:created xsi:type="dcterms:W3CDTF">2016-10-18T19:15:14Z</dcterms:created>
  <dcterms:modified xsi:type="dcterms:W3CDTF">2016-10-26T14:49:28Z</dcterms:modified>
</cp:coreProperties>
</file>